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Lst>
  <p:sldSz cx="14630400" cy="8229600"/>
  <p:notesSz cx="8229600" cy="14630400"/>
  <p:embeddedFontLst>
    <p:embeddedFont>
      <p:font typeface="Libre Baskerville" panose="02000000000000000000" pitchFamily="34" charset="0"/>
      <p:bold r:id="rId17"/>
    </p:embeddedFont>
    <p:embeddedFont>
      <p:font typeface="Libre Baskerville" panose="02000000000000000000" pitchFamily="34" charset="-122"/>
      <p:bold r:id="rId18"/>
    </p:embeddedFont>
    <p:embeddedFont>
      <p:font typeface="Libre Baskerville" panose="02000000000000000000" pitchFamily="34" charset="-120"/>
      <p:bold r:id="rId19"/>
    </p:embeddedFont>
    <p:embeddedFont>
      <p:font typeface="DM Sans" pitchFamily="34" charset="0"/>
      <p:bold r:id="rId20"/>
    </p:embeddedFont>
    <p:embeddedFont>
      <p:font typeface="DM Sans" pitchFamily="34" charset="-122"/>
      <p:bold r:id="rId21"/>
    </p:embeddedFont>
    <p:embeddedFont>
      <p:font typeface="DM Sans" pitchFamily="34" charset="-120"/>
      <p:bold r:id="rId22"/>
    </p:embeddedFont>
    <p:embeddedFont>
      <p:font typeface="Calibri" panose="020F0502020204030204" charset="0"/>
      <p:regular r:id="rId23"/>
      <p:bold r:id="rId24"/>
      <p:italic r:id="rId25"/>
      <p:boldItalic r:id="rId26"/>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font" Target="fonts/font10.fntdata"/><Relationship Id="rId25" Type="http://schemas.openxmlformats.org/officeDocument/2006/relationships/font" Target="fonts/font9.fntdata"/><Relationship Id="rId24" Type="http://schemas.openxmlformats.org/officeDocument/2006/relationships/font" Target="fonts/font8.fntdata"/><Relationship Id="rId23" Type="http://schemas.openxmlformats.org/officeDocument/2006/relationships/font" Target="fonts/font7.fntdata"/><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10.png"/><Relationship Id="rId3" Type="http://schemas.openxmlformats.org/officeDocument/2006/relationships/hyperlink" Target="https://gamma.app/?utm_source=made-with-gamma"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12.png"/><Relationship Id="rId3" Type="http://schemas.openxmlformats.org/officeDocument/2006/relationships/hyperlink" Target="https://gamma.app/?utm_source=made-with-gamma"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hyperlink" Target="https://gamma.app/?utm_source=made-with-gamma"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hyperlink" Target="https://gamma.app/?utm_source=made-with-gamma"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0.xml"/><Relationship Id="rId2" Type="http://schemas.openxmlformats.org/officeDocument/2006/relationships/image" Target="../media/image27.png"/><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475303"/>
            <a:ext cx="7556421" cy="2835116"/>
          </a:xfrm>
          <a:prstGeom prst="rect">
            <a:avLst/>
          </a:prstGeom>
          <a:noFill/>
        </p:spPr>
        <p:txBody>
          <a:bodyPr wrap="square" lIns="0" tIns="0" rIns="0" bIns="0" rtlCol="0" anchor="t"/>
          <a:lstStyle/>
          <a:p>
            <a:pPr marL="0" indent="0">
              <a:lnSpc>
                <a:spcPts val="5550"/>
              </a:lnSpc>
              <a:buNone/>
            </a:pPr>
            <a:r>
              <a:rPr lang="en-US" sz="4450" dirty="0">
                <a:solidFill>
                  <a:srgbClr val="5C4E3D"/>
                </a:solidFill>
                <a:latin typeface="Libre Baskerville" panose="02000000000000000000" pitchFamily="34" charset="0"/>
                <a:ea typeface="Libre Baskerville" panose="02000000000000000000" pitchFamily="34" charset="-122"/>
                <a:cs typeface="Libre Baskerville" panose="02000000000000000000" pitchFamily="34" charset="-120"/>
              </a:rPr>
              <a:t>G'arbiy Yevropa va Amerika mamlakatlari rivojlanishining asosiy yo'nalishlari</a:t>
            </a:r>
            <a:endParaRPr lang="en-US" sz="4450" dirty="0"/>
          </a:p>
        </p:txBody>
      </p:sp>
      <p:sp>
        <p:nvSpPr>
          <p:cNvPr id="4" name="Text 1"/>
          <p:cNvSpPr/>
          <p:nvPr/>
        </p:nvSpPr>
        <p:spPr>
          <a:xfrm>
            <a:off x="793790" y="4650581"/>
            <a:ext cx="7556421" cy="1451610"/>
          </a:xfrm>
          <a:prstGeom prst="rect">
            <a:avLst/>
          </a:prstGeom>
          <a:noFill/>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Ushbu taqdimotda G'arbiy Yevropa va Amerika mamlakatlari rivojlanishining asosiy yo'nalishlari, ularning tarixiy bosqichlari va bugungi kunda dunyo siyosiy va iqtisodiy tizimidagi o'rni muhokama qilinadi.</a:t>
            </a:r>
            <a:endParaRPr lang="en-US" sz="1750" dirty="0"/>
          </a:p>
        </p:txBody>
      </p:sp>
      <p:sp>
        <p:nvSpPr>
          <p:cNvPr id="5" name="Shape 2"/>
          <p:cNvSpPr/>
          <p:nvPr/>
        </p:nvSpPr>
        <p:spPr>
          <a:xfrm>
            <a:off x="793790" y="6374249"/>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2"/>
          <a:stretch>
            <a:fillRect/>
          </a:stretch>
        </p:blipFill>
        <p:spPr>
          <a:xfrm>
            <a:off x="801410" y="6381869"/>
            <a:ext cx="347663" cy="347663"/>
          </a:xfrm>
          <a:prstGeom prst="rect">
            <a:avLst/>
          </a:prstGeom>
        </p:spPr>
      </p:pic>
      <p:sp>
        <p:nvSpPr>
          <p:cNvPr id="7" name="Text 3"/>
          <p:cNvSpPr/>
          <p:nvPr/>
        </p:nvSpPr>
        <p:spPr>
          <a:xfrm>
            <a:off x="1270040" y="6357342"/>
            <a:ext cx="2103477" cy="396835"/>
          </a:xfrm>
          <a:prstGeom prst="rect">
            <a:avLst/>
          </a:prstGeom>
          <a:noFill/>
        </p:spPr>
        <p:txBody>
          <a:bodyPr wrap="none" lIns="0" tIns="0" rIns="0" bIns="0" rtlCol="0" anchor="t"/>
          <a:lstStyle/>
          <a:p>
            <a:pPr marL="0" indent="0" algn="l">
              <a:lnSpc>
                <a:spcPts val="3100"/>
              </a:lnSpc>
              <a:buNone/>
            </a:pPr>
            <a:r>
              <a:rPr lang="en-US" sz="2200" dirty="0">
                <a:ln/>
                <a:solidFill>
                  <a:schemeClr val="tx1"/>
                </a:solidFill>
                <a:effectLst>
                  <a:outerShdw blurRad="38100" dist="19050" dir="2700000" algn="tl" rotWithShape="0">
                    <a:schemeClr val="dk1">
                      <a:alpha val="40000"/>
                    </a:schemeClr>
                  </a:outerShdw>
                </a:effectLst>
                <a:sym typeface="+mn-ea"/>
              </a:rPr>
              <a:t>Artiqova Adolat Ataboyevna</a:t>
            </a:r>
            <a:endParaRPr lang="en-US" sz="2200" dirty="0">
              <a:ln/>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138720"/>
            <a:ext cx="5670590" cy="708779"/>
          </a:xfrm>
          <a:prstGeom prst="rect">
            <a:avLst/>
          </a:prstGeom>
          <a:noFill/>
        </p:spPr>
        <p:txBody>
          <a:bodyPr wrap="none" lIns="0" tIns="0" rIns="0" bIns="0" rtlCol="0" anchor="t"/>
          <a:lstStyle/>
          <a:p>
            <a:pPr marL="0" indent="0">
              <a:lnSpc>
                <a:spcPts val="5550"/>
              </a:lnSpc>
              <a:buNone/>
            </a:pPr>
            <a:r>
              <a:rPr lang="en-US" sz="4450" dirty="0">
                <a:solidFill>
                  <a:srgbClr val="5C4E3D"/>
                </a:solidFill>
                <a:latin typeface="Libre Baskerville" panose="02000000000000000000" pitchFamily="34" charset="0"/>
                <a:ea typeface="Libre Baskerville" panose="02000000000000000000" pitchFamily="34" charset="-122"/>
                <a:cs typeface="Libre Baskerville" panose="02000000000000000000" pitchFamily="34" charset="-120"/>
              </a:rPr>
              <a:t>Xulosa va tavsiyalar</a:t>
            </a:r>
            <a:endParaRPr lang="en-US" sz="4450" dirty="0"/>
          </a:p>
        </p:txBody>
      </p:sp>
      <p:sp>
        <p:nvSpPr>
          <p:cNvPr id="4" name="Text 1"/>
          <p:cNvSpPr/>
          <p:nvPr/>
        </p:nvSpPr>
        <p:spPr>
          <a:xfrm>
            <a:off x="793790" y="3187660"/>
            <a:ext cx="7556421" cy="2903220"/>
          </a:xfrm>
          <a:prstGeom prst="rect">
            <a:avLst/>
          </a:prstGeom>
          <a:noFill/>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G'arbiy Yevropa va Amerika mamlakatlari rivojlanishining asosiy yo'nalishlari: kapitalist iqtisodiy tizim, industriallashtirish, ilmiy-tadqiqot ishlari, milliy xavfsizlik tizimi, ijtimoiy-siyosiy barqarorlik, davlat boshqaruv tizimini modernizatsiya qilish, jahon siyosiy va iqtisodiy tizimidagi o'rni va innovatsion faoliyatni rivojlantirish. Ushbu yo'nalishlarning davom ettirilishi, iqtisodiy va ijtimoiy taraqqiyotni ta'minlash, global etakchilikni saqlab qolish va dunyo miqyosida salbiy oqibatlarning oldini olish uchun muhim ahamiyatga ega.</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177058"/>
            <a:ext cx="11128653" cy="708779"/>
          </a:xfrm>
          <a:prstGeom prst="rect">
            <a:avLst/>
          </a:prstGeom>
          <a:noFill/>
        </p:spPr>
        <p:txBody>
          <a:bodyPr wrap="none" lIns="0" tIns="0" rIns="0" bIns="0" rtlCol="0" anchor="t"/>
          <a:lstStyle/>
          <a:p>
            <a:pPr marL="0" indent="0">
              <a:lnSpc>
                <a:spcPts val="5550"/>
              </a:lnSpc>
              <a:buNone/>
            </a:pPr>
            <a:r>
              <a:rPr lang="en-US" sz="4450" dirty="0">
                <a:solidFill>
                  <a:srgbClr val="5C4E3D"/>
                </a:solidFill>
                <a:latin typeface="Libre Baskerville" panose="02000000000000000000" pitchFamily="34" charset="0"/>
                <a:ea typeface="Libre Baskerville" panose="02000000000000000000" pitchFamily="34" charset="-122"/>
                <a:cs typeface="Libre Baskerville" panose="02000000000000000000" pitchFamily="34" charset="-120"/>
              </a:rPr>
              <a:t>Kapitalist iqtisodiy tizimning shakllani</a:t>
            </a:r>
            <a:endParaRPr lang="en-US" sz="4450" dirty="0"/>
          </a:p>
        </p:txBody>
      </p:sp>
      <p:sp>
        <p:nvSpPr>
          <p:cNvPr id="3" name="Text 1"/>
          <p:cNvSpPr/>
          <p:nvPr/>
        </p:nvSpPr>
        <p:spPr>
          <a:xfrm>
            <a:off x="793790" y="3452813"/>
            <a:ext cx="2835235" cy="354330"/>
          </a:xfrm>
          <a:prstGeom prst="rect">
            <a:avLst/>
          </a:prstGeom>
          <a:noFill/>
        </p:spPr>
        <p:txBody>
          <a:bodyPr wrap="none" lIns="0" tIns="0" rIns="0" bIns="0" rtlCol="0" anchor="t"/>
          <a:lstStyle/>
          <a:p>
            <a:pPr marL="0" indent="0">
              <a:lnSpc>
                <a:spcPts val="2750"/>
              </a:lnSpc>
              <a:buNone/>
            </a:pPr>
            <a:r>
              <a:rPr lang="en-US" sz="2200" dirty="0">
                <a:solidFill>
                  <a:srgbClr val="5C4E3D"/>
                </a:solidFill>
                <a:latin typeface="Libre Baskerville" panose="02000000000000000000" pitchFamily="34" charset="0"/>
                <a:ea typeface="Libre Baskerville" panose="02000000000000000000" pitchFamily="34" charset="-122"/>
                <a:cs typeface="Libre Baskerville" panose="02000000000000000000" pitchFamily="34" charset="-120"/>
              </a:rPr>
              <a:t>Erta kapitalizm</a:t>
            </a:r>
            <a:endParaRPr lang="en-US" sz="2200" dirty="0"/>
          </a:p>
        </p:txBody>
      </p:sp>
      <p:sp>
        <p:nvSpPr>
          <p:cNvPr id="4" name="Text 2"/>
          <p:cNvSpPr/>
          <p:nvPr/>
        </p:nvSpPr>
        <p:spPr>
          <a:xfrm>
            <a:off x="793790" y="4033957"/>
            <a:ext cx="6244709" cy="1451610"/>
          </a:xfrm>
          <a:prstGeom prst="rect">
            <a:avLst/>
          </a:prstGeom>
          <a:noFill/>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XVI asrda G'arbiy Yevropa mamlakatlarida erta kapitalizm shakllandi. Savdo-sotiqning rivojlanishi, yangi texnologiyalarni joriy etilishi va ishlab chiqarishning o'sishi kapitalizmning asosini tashkil etdi.</a:t>
            </a:r>
            <a:endParaRPr lang="en-US" sz="1750" dirty="0"/>
          </a:p>
        </p:txBody>
      </p:sp>
      <p:sp>
        <p:nvSpPr>
          <p:cNvPr id="5" name="Text 3"/>
          <p:cNvSpPr/>
          <p:nvPr/>
        </p:nvSpPr>
        <p:spPr>
          <a:xfrm>
            <a:off x="7599521" y="3452813"/>
            <a:ext cx="2835235" cy="354330"/>
          </a:xfrm>
          <a:prstGeom prst="rect">
            <a:avLst/>
          </a:prstGeom>
          <a:noFill/>
        </p:spPr>
        <p:txBody>
          <a:bodyPr wrap="none" lIns="0" tIns="0" rIns="0" bIns="0" rtlCol="0" anchor="t"/>
          <a:lstStyle/>
          <a:p>
            <a:pPr marL="0" indent="0">
              <a:lnSpc>
                <a:spcPts val="2750"/>
              </a:lnSpc>
              <a:buNone/>
            </a:pPr>
            <a:r>
              <a:rPr lang="en-US" sz="2200" dirty="0">
                <a:solidFill>
                  <a:srgbClr val="5C4E3D"/>
                </a:solidFill>
                <a:latin typeface="Libre Baskerville" panose="02000000000000000000" pitchFamily="34" charset="0"/>
                <a:ea typeface="Libre Baskerville" panose="02000000000000000000" pitchFamily="34" charset="-122"/>
                <a:cs typeface="Libre Baskerville" panose="02000000000000000000" pitchFamily="34" charset="-120"/>
              </a:rPr>
              <a:t>Sanoat inqilobi</a:t>
            </a:r>
            <a:endParaRPr lang="en-US" sz="2200" dirty="0"/>
          </a:p>
        </p:txBody>
      </p:sp>
      <p:sp>
        <p:nvSpPr>
          <p:cNvPr id="6" name="Text 4"/>
          <p:cNvSpPr/>
          <p:nvPr/>
        </p:nvSpPr>
        <p:spPr>
          <a:xfrm>
            <a:off x="7599521" y="4033957"/>
            <a:ext cx="6244709" cy="1814513"/>
          </a:xfrm>
          <a:prstGeom prst="rect">
            <a:avLst/>
          </a:prstGeom>
          <a:noFill/>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XVIII asr oxiri va XIX asr boshida Sanoat inqilobi kapitalizmning yanada rivojlanishiga hissa qo'shdi. Mashinalar ishlab chiqarishning o'sishi va ishchilar sinfining shakllanishi kapitalizmning o'ziga xos xususiyatlarini yuzaga keltirdi.</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2114550"/>
          </a:xfrm>
          <a:prstGeom prst="rect">
            <a:avLst/>
          </a:prstGeom>
        </p:spPr>
      </p:pic>
      <p:sp>
        <p:nvSpPr>
          <p:cNvPr id="3" name="Text 0"/>
          <p:cNvSpPr/>
          <p:nvPr/>
        </p:nvSpPr>
        <p:spPr>
          <a:xfrm>
            <a:off x="591979" y="2579727"/>
            <a:ext cx="13446443" cy="1057275"/>
          </a:xfrm>
          <a:prstGeom prst="rect">
            <a:avLst/>
          </a:prstGeom>
          <a:noFill/>
        </p:spPr>
        <p:txBody>
          <a:bodyPr wrap="square" lIns="0" tIns="0" rIns="0" bIns="0" rtlCol="0" anchor="t"/>
          <a:lstStyle/>
          <a:p>
            <a:pPr marL="0" indent="0">
              <a:lnSpc>
                <a:spcPts val="4150"/>
              </a:lnSpc>
              <a:buNone/>
            </a:pPr>
            <a:r>
              <a:rPr lang="en-US" sz="3300" dirty="0">
                <a:solidFill>
                  <a:srgbClr val="5C4E3D"/>
                </a:solidFill>
                <a:latin typeface="Libre Baskerville" panose="02000000000000000000" pitchFamily="34" charset="0"/>
                <a:ea typeface="Libre Baskerville" panose="02000000000000000000" pitchFamily="34" charset="-122"/>
                <a:cs typeface="Libre Baskerville" panose="02000000000000000000" pitchFamily="34" charset="-120"/>
              </a:rPr>
              <a:t>G'arbiy Yevropa va Amerika mamlakatlarida industriallashtirish jarayonlari</a:t>
            </a:r>
            <a:endParaRPr lang="en-US" sz="3300" dirty="0"/>
          </a:p>
        </p:txBody>
      </p:sp>
      <p:sp>
        <p:nvSpPr>
          <p:cNvPr id="4" name="Shape 1"/>
          <p:cNvSpPr/>
          <p:nvPr/>
        </p:nvSpPr>
        <p:spPr>
          <a:xfrm>
            <a:off x="591979" y="5829538"/>
            <a:ext cx="13446443" cy="22860"/>
          </a:xfrm>
          <a:prstGeom prst="roundRect">
            <a:avLst>
              <a:gd name="adj" fmla="val 310804"/>
            </a:avLst>
          </a:prstGeom>
          <a:solidFill>
            <a:srgbClr val="DDD3BA"/>
          </a:solidFill>
        </p:spPr>
      </p:sp>
      <p:sp>
        <p:nvSpPr>
          <p:cNvPr id="5" name="Shape 2"/>
          <p:cNvSpPr/>
          <p:nvPr/>
        </p:nvSpPr>
        <p:spPr>
          <a:xfrm>
            <a:off x="3899892" y="5237559"/>
            <a:ext cx="22860" cy="591979"/>
          </a:xfrm>
          <a:prstGeom prst="roundRect">
            <a:avLst>
              <a:gd name="adj" fmla="val 310804"/>
            </a:avLst>
          </a:prstGeom>
          <a:solidFill>
            <a:srgbClr val="DDD3BA"/>
          </a:solidFill>
        </p:spPr>
      </p:sp>
      <p:sp>
        <p:nvSpPr>
          <p:cNvPr id="6" name="Shape 3"/>
          <p:cNvSpPr/>
          <p:nvPr/>
        </p:nvSpPr>
        <p:spPr>
          <a:xfrm>
            <a:off x="3721060" y="5639276"/>
            <a:ext cx="380524" cy="380524"/>
          </a:xfrm>
          <a:prstGeom prst="roundRect">
            <a:avLst>
              <a:gd name="adj" fmla="val 18672"/>
            </a:avLst>
          </a:prstGeom>
          <a:solidFill>
            <a:srgbClr val="F7EDD4"/>
          </a:solidFill>
          <a:ln w="7620">
            <a:solidFill>
              <a:srgbClr val="DDD3BA"/>
            </a:solidFill>
            <a:prstDash val="solid"/>
          </a:ln>
        </p:spPr>
      </p:sp>
      <p:sp>
        <p:nvSpPr>
          <p:cNvPr id="7" name="Text 4"/>
          <p:cNvSpPr/>
          <p:nvPr/>
        </p:nvSpPr>
        <p:spPr>
          <a:xfrm>
            <a:off x="3854648" y="5702618"/>
            <a:ext cx="113228" cy="253722"/>
          </a:xfrm>
          <a:prstGeom prst="rect">
            <a:avLst/>
          </a:prstGeom>
          <a:noFill/>
        </p:spPr>
        <p:txBody>
          <a:bodyPr wrap="none" lIns="0" tIns="0" rIns="0" bIns="0" rtlCol="0" anchor="t"/>
          <a:lstStyle/>
          <a:p>
            <a:pPr marL="0" indent="0" algn="ctr">
              <a:lnSpc>
                <a:spcPts val="1950"/>
              </a:lnSpc>
              <a:buNone/>
            </a:pPr>
            <a:r>
              <a:rPr lang="en-US" sz="19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1</a:t>
            </a:r>
            <a:endParaRPr lang="en-US" sz="1950" dirty="0"/>
          </a:p>
        </p:txBody>
      </p:sp>
      <p:sp>
        <p:nvSpPr>
          <p:cNvPr id="8" name="Text 5"/>
          <p:cNvSpPr/>
          <p:nvPr/>
        </p:nvSpPr>
        <p:spPr>
          <a:xfrm>
            <a:off x="2854047" y="4431983"/>
            <a:ext cx="2114550" cy="264319"/>
          </a:xfrm>
          <a:prstGeom prst="rect">
            <a:avLst/>
          </a:prstGeom>
          <a:noFill/>
        </p:spPr>
        <p:txBody>
          <a:bodyPr wrap="none" lIns="0" tIns="0" rIns="0" bIns="0" rtlCol="0" anchor="t"/>
          <a:lstStyle/>
          <a:p>
            <a:pPr marL="0" indent="0" algn="ctr">
              <a:lnSpc>
                <a:spcPts val="2050"/>
              </a:lnSpc>
              <a:buNone/>
            </a:pPr>
            <a:r>
              <a:rPr lang="en-US" sz="16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XVIII asr</a:t>
            </a:r>
            <a:endParaRPr lang="en-US" sz="1650" dirty="0"/>
          </a:p>
        </p:txBody>
      </p:sp>
      <p:sp>
        <p:nvSpPr>
          <p:cNvPr id="9" name="Text 6"/>
          <p:cNvSpPr/>
          <p:nvPr/>
        </p:nvSpPr>
        <p:spPr>
          <a:xfrm>
            <a:off x="761048" y="4797743"/>
            <a:ext cx="6300549" cy="270629"/>
          </a:xfrm>
          <a:prstGeom prst="rect">
            <a:avLst/>
          </a:prstGeom>
          <a:noFill/>
        </p:spPr>
        <p:txBody>
          <a:bodyPr wrap="non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Sanoat inqilobi Angliya, Frantsiya va Germaniya kabi mamlakatlarda boshlandi.</a:t>
            </a:r>
            <a:endParaRPr lang="en-US" sz="1300" dirty="0"/>
          </a:p>
        </p:txBody>
      </p:sp>
      <p:sp>
        <p:nvSpPr>
          <p:cNvPr id="10" name="Shape 7"/>
          <p:cNvSpPr/>
          <p:nvPr/>
        </p:nvSpPr>
        <p:spPr>
          <a:xfrm>
            <a:off x="7303770" y="5829538"/>
            <a:ext cx="22860" cy="591979"/>
          </a:xfrm>
          <a:prstGeom prst="roundRect">
            <a:avLst>
              <a:gd name="adj" fmla="val 310804"/>
            </a:avLst>
          </a:prstGeom>
          <a:solidFill>
            <a:srgbClr val="DDD3BA"/>
          </a:solidFill>
        </p:spPr>
      </p:sp>
      <p:sp>
        <p:nvSpPr>
          <p:cNvPr id="11" name="Shape 8"/>
          <p:cNvSpPr/>
          <p:nvPr/>
        </p:nvSpPr>
        <p:spPr>
          <a:xfrm>
            <a:off x="7124938" y="5639276"/>
            <a:ext cx="380524" cy="380524"/>
          </a:xfrm>
          <a:prstGeom prst="roundRect">
            <a:avLst>
              <a:gd name="adj" fmla="val 18672"/>
            </a:avLst>
          </a:prstGeom>
          <a:solidFill>
            <a:srgbClr val="F7EDD4"/>
          </a:solidFill>
          <a:ln w="7620">
            <a:solidFill>
              <a:srgbClr val="DDD3BA"/>
            </a:solidFill>
            <a:prstDash val="solid"/>
          </a:ln>
        </p:spPr>
      </p:sp>
      <p:sp>
        <p:nvSpPr>
          <p:cNvPr id="12" name="Text 9"/>
          <p:cNvSpPr/>
          <p:nvPr/>
        </p:nvSpPr>
        <p:spPr>
          <a:xfrm>
            <a:off x="7236976" y="5702618"/>
            <a:ext cx="156329" cy="253722"/>
          </a:xfrm>
          <a:prstGeom prst="rect">
            <a:avLst/>
          </a:prstGeom>
          <a:noFill/>
        </p:spPr>
        <p:txBody>
          <a:bodyPr wrap="none" lIns="0" tIns="0" rIns="0" bIns="0" rtlCol="0" anchor="t"/>
          <a:lstStyle/>
          <a:p>
            <a:pPr marL="0" indent="0" algn="ctr">
              <a:lnSpc>
                <a:spcPts val="1950"/>
              </a:lnSpc>
              <a:buNone/>
            </a:pPr>
            <a:r>
              <a:rPr lang="en-US" sz="19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2</a:t>
            </a:r>
            <a:endParaRPr lang="en-US" sz="1950" dirty="0"/>
          </a:p>
        </p:txBody>
      </p:sp>
      <p:sp>
        <p:nvSpPr>
          <p:cNvPr id="13" name="Text 10"/>
          <p:cNvSpPr/>
          <p:nvPr/>
        </p:nvSpPr>
        <p:spPr>
          <a:xfrm>
            <a:off x="6257925" y="6590705"/>
            <a:ext cx="2114550" cy="264319"/>
          </a:xfrm>
          <a:prstGeom prst="rect">
            <a:avLst/>
          </a:prstGeom>
          <a:noFill/>
        </p:spPr>
        <p:txBody>
          <a:bodyPr wrap="none" lIns="0" tIns="0" rIns="0" bIns="0" rtlCol="0" anchor="t"/>
          <a:lstStyle/>
          <a:p>
            <a:pPr marL="0" indent="0" algn="ctr">
              <a:lnSpc>
                <a:spcPts val="2050"/>
              </a:lnSpc>
              <a:buNone/>
            </a:pPr>
            <a:r>
              <a:rPr lang="en-US" sz="16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XIX asr</a:t>
            </a:r>
            <a:endParaRPr lang="en-US" sz="1650" dirty="0"/>
          </a:p>
        </p:txBody>
      </p:sp>
      <p:sp>
        <p:nvSpPr>
          <p:cNvPr id="14" name="Text 11"/>
          <p:cNvSpPr/>
          <p:nvPr/>
        </p:nvSpPr>
        <p:spPr>
          <a:xfrm>
            <a:off x="4164925" y="6956465"/>
            <a:ext cx="6300549" cy="811887"/>
          </a:xfrm>
          <a:prstGeom prst="rect">
            <a:avLst/>
          </a:prstGeom>
          <a:noFill/>
        </p:spPr>
        <p:txBody>
          <a:bodyPr wrap="squar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Amerika Qo'shma Shtatlari tez sur'atlar bilan industriallashdi. Po'lat ishlab chiqarish, neft qazib olish va temir yo'llar qurilishi iqtisodiyotning asosiy tarmoqlariga aylandi.</a:t>
            </a:r>
            <a:endParaRPr lang="en-US" sz="1300" dirty="0"/>
          </a:p>
        </p:txBody>
      </p:sp>
      <p:sp>
        <p:nvSpPr>
          <p:cNvPr id="15" name="Shape 12"/>
          <p:cNvSpPr/>
          <p:nvPr/>
        </p:nvSpPr>
        <p:spPr>
          <a:xfrm>
            <a:off x="10707648" y="5237559"/>
            <a:ext cx="22860" cy="591979"/>
          </a:xfrm>
          <a:prstGeom prst="roundRect">
            <a:avLst>
              <a:gd name="adj" fmla="val 310804"/>
            </a:avLst>
          </a:prstGeom>
          <a:solidFill>
            <a:srgbClr val="DDD3BA"/>
          </a:solidFill>
        </p:spPr>
      </p:sp>
      <p:sp>
        <p:nvSpPr>
          <p:cNvPr id="16" name="Shape 13"/>
          <p:cNvSpPr/>
          <p:nvPr/>
        </p:nvSpPr>
        <p:spPr>
          <a:xfrm>
            <a:off x="10528816" y="5639276"/>
            <a:ext cx="380524" cy="380524"/>
          </a:xfrm>
          <a:prstGeom prst="roundRect">
            <a:avLst>
              <a:gd name="adj" fmla="val 18672"/>
            </a:avLst>
          </a:prstGeom>
          <a:solidFill>
            <a:srgbClr val="F7EDD4"/>
          </a:solidFill>
          <a:ln w="7620">
            <a:solidFill>
              <a:srgbClr val="DDD3BA"/>
            </a:solidFill>
            <a:prstDash val="solid"/>
          </a:ln>
        </p:spPr>
      </p:sp>
      <p:sp>
        <p:nvSpPr>
          <p:cNvPr id="17" name="Text 14"/>
          <p:cNvSpPr/>
          <p:nvPr/>
        </p:nvSpPr>
        <p:spPr>
          <a:xfrm>
            <a:off x="10640854" y="5702618"/>
            <a:ext cx="156329" cy="253722"/>
          </a:xfrm>
          <a:prstGeom prst="rect">
            <a:avLst/>
          </a:prstGeom>
          <a:noFill/>
        </p:spPr>
        <p:txBody>
          <a:bodyPr wrap="none" lIns="0" tIns="0" rIns="0" bIns="0" rtlCol="0" anchor="t"/>
          <a:lstStyle/>
          <a:p>
            <a:pPr marL="0" indent="0" algn="ctr">
              <a:lnSpc>
                <a:spcPts val="1950"/>
              </a:lnSpc>
              <a:buNone/>
            </a:pPr>
            <a:r>
              <a:rPr lang="en-US" sz="19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3</a:t>
            </a:r>
            <a:endParaRPr lang="en-US" sz="1950" dirty="0"/>
          </a:p>
        </p:txBody>
      </p:sp>
      <p:sp>
        <p:nvSpPr>
          <p:cNvPr id="18" name="Text 15"/>
          <p:cNvSpPr/>
          <p:nvPr/>
        </p:nvSpPr>
        <p:spPr>
          <a:xfrm>
            <a:off x="9661803" y="3890724"/>
            <a:ext cx="2114550" cy="264319"/>
          </a:xfrm>
          <a:prstGeom prst="rect">
            <a:avLst/>
          </a:prstGeom>
          <a:noFill/>
        </p:spPr>
        <p:txBody>
          <a:bodyPr wrap="none" lIns="0" tIns="0" rIns="0" bIns="0" rtlCol="0" anchor="t"/>
          <a:lstStyle/>
          <a:p>
            <a:pPr marL="0" indent="0" algn="ctr">
              <a:lnSpc>
                <a:spcPts val="2050"/>
              </a:lnSpc>
              <a:buNone/>
            </a:pPr>
            <a:r>
              <a:rPr lang="en-US" sz="16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XX asr</a:t>
            </a:r>
            <a:endParaRPr lang="en-US" sz="1650" dirty="0"/>
          </a:p>
        </p:txBody>
      </p:sp>
      <p:sp>
        <p:nvSpPr>
          <p:cNvPr id="19" name="Text 16"/>
          <p:cNvSpPr/>
          <p:nvPr/>
        </p:nvSpPr>
        <p:spPr>
          <a:xfrm>
            <a:off x="7568803" y="4256484"/>
            <a:ext cx="6300549" cy="811887"/>
          </a:xfrm>
          <a:prstGeom prst="rect">
            <a:avLst/>
          </a:prstGeom>
          <a:noFill/>
        </p:spPr>
        <p:txBody>
          <a:bodyPr wrap="squar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XX asrning birinchi yarmida industriallashtirish jarayoni dunyoning ko'plab mamlakatlariga tarqaldi. G'arbiy Yevropa va Amerika Qo'shma Shtatlari ishlab chiqarish bo'yicha global etakchilarga aylandi.</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711637"/>
            <a:ext cx="7556421" cy="1417558"/>
          </a:xfrm>
          <a:prstGeom prst="rect">
            <a:avLst/>
          </a:prstGeom>
          <a:noFill/>
        </p:spPr>
        <p:txBody>
          <a:bodyPr wrap="square" lIns="0" tIns="0" rIns="0" bIns="0" rtlCol="0" anchor="t"/>
          <a:lstStyle/>
          <a:p>
            <a:pPr marL="0" indent="0">
              <a:lnSpc>
                <a:spcPts val="5550"/>
              </a:lnSpc>
              <a:buNone/>
            </a:pPr>
            <a:r>
              <a:rPr lang="en-US" sz="4450" dirty="0">
                <a:solidFill>
                  <a:srgbClr val="5C4E3D"/>
                </a:solidFill>
                <a:latin typeface="Libre Baskerville" panose="02000000000000000000" pitchFamily="34" charset="0"/>
                <a:ea typeface="Libre Baskerville" panose="02000000000000000000" pitchFamily="34" charset="-122"/>
                <a:cs typeface="Libre Baskerville" panose="02000000000000000000" pitchFamily="34" charset="-120"/>
              </a:rPr>
              <a:t>Loyihalash va ilmiy-tadqiqot ishlari</a:t>
            </a:r>
            <a:endParaRPr lang="en-US" sz="4450" dirty="0"/>
          </a:p>
        </p:txBody>
      </p:sp>
      <p:sp>
        <p:nvSpPr>
          <p:cNvPr id="4" name="Shape 1"/>
          <p:cNvSpPr/>
          <p:nvPr/>
        </p:nvSpPr>
        <p:spPr>
          <a:xfrm>
            <a:off x="793790" y="2469356"/>
            <a:ext cx="3664863" cy="3136702"/>
          </a:xfrm>
          <a:prstGeom prst="roundRect">
            <a:avLst>
              <a:gd name="adj" fmla="val 3037"/>
            </a:avLst>
          </a:prstGeom>
          <a:solidFill>
            <a:srgbClr val="F7EDD4"/>
          </a:solidFill>
          <a:ln w="7620">
            <a:solidFill>
              <a:srgbClr val="DDD3BA"/>
            </a:solidFill>
            <a:prstDash val="solid"/>
          </a:ln>
        </p:spPr>
      </p:sp>
      <p:sp>
        <p:nvSpPr>
          <p:cNvPr id="5" name="Text 2"/>
          <p:cNvSpPr/>
          <p:nvPr/>
        </p:nvSpPr>
        <p:spPr>
          <a:xfrm>
            <a:off x="1028224" y="2703790"/>
            <a:ext cx="2835235" cy="354330"/>
          </a:xfrm>
          <a:prstGeom prst="rect">
            <a:avLst/>
          </a:prstGeom>
          <a:noFill/>
        </p:spPr>
        <p:txBody>
          <a:bodyPr wrap="none" lIns="0" tIns="0" rIns="0" bIns="0" rtlCol="0" anchor="t"/>
          <a:lstStyle/>
          <a:p>
            <a:pPr marL="0" indent="0">
              <a:lnSpc>
                <a:spcPts val="2750"/>
              </a:lnSpc>
              <a:buNone/>
            </a:pPr>
            <a:r>
              <a:rPr lang="en-US" sz="220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Ilmiy rivojlanish</a:t>
            </a:r>
            <a:endParaRPr lang="en-US" sz="2200" dirty="0"/>
          </a:p>
        </p:txBody>
      </p:sp>
      <p:sp>
        <p:nvSpPr>
          <p:cNvPr id="6" name="Text 3"/>
          <p:cNvSpPr/>
          <p:nvPr/>
        </p:nvSpPr>
        <p:spPr>
          <a:xfrm>
            <a:off x="1028224" y="3194209"/>
            <a:ext cx="3195995" cy="2177415"/>
          </a:xfrm>
          <a:prstGeom prst="rect">
            <a:avLst/>
          </a:prstGeom>
          <a:noFill/>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G'arbiy Yevropa va Amerika mamlakatlarida ilmiy-tadqiqot ishlari jahon miqyosida etakchi o'rinni egallaydi. Yangi texnologiyalar va kashfiyotlar dunyoni o'zgartiradi.</a:t>
            </a:r>
            <a:endParaRPr lang="en-US" sz="1750" dirty="0"/>
          </a:p>
        </p:txBody>
      </p:sp>
      <p:sp>
        <p:nvSpPr>
          <p:cNvPr id="7" name="Shape 4"/>
          <p:cNvSpPr/>
          <p:nvPr/>
        </p:nvSpPr>
        <p:spPr>
          <a:xfrm>
            <a:off x="4685467" y="2469356"/>
            <a:ext cx="3664863" cy="3136702"/>
          </a:xfrm>
          <a:prstGeom prst="roundRect">
            <a:avLst>
              <a:gd name="adj" fmla="val 3037"/>
            </a:avLst>
          </a:prstGeom>
          <a:solidFill>
            <a:srgbClr val="F7EDD4"/>
          </a:solidFill>
          <a:ln w="7620">
            <a:solidFill>
              <a:srgbClr val="DDD3BA"/>
            </a:solidFill>
            <a:prstDash val="solid"/>
          </a:ln>
        </p:spPr>
      </p:sp>
      <p:sp>
        <p:nvSpPr>
          <p:cNvPr id="8" name="Text 5"/>
          <p:cNvSpPr/>
          <p:nvPr/>
        </p:nvSpPr>
        <p:spPr>
          <a:xfrm>
            <a:off x="4919901" y="2703790"/>
            <a:ext cx="3094673" cy="354330"/>
          </a:xfrm>
          <a:prstGeom prst="rect">
            <a:avLst/>
          </a:prstGeom>
          <a:noFill/>
        </p:spPr>
        <p:txBody>
          <a:bodyPr wrap="none" lIns="0" tIns="0" rIns="0" bIns="0" rtlCol="0" anchor="t"/>
          <a:lstStyle/>
          <a:p>
            <a:pPr marL="0" indent="0">
              <a:lnSpc>
                <a:spcPts val="2750"/>
              </a:lnSpc>
              <a:buNone/>
            </a:pPr>
            <a:r>
              <a:rPr lang="en-US" sz="220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Innovatsion loyihalar</a:t>
            </a:r>
            <a:endParaRPr lang="en-US" sz="2200" dirty="0"/>
          </a:p>
        </p:txBody>
      </p:sp>
      <p:sp>
        <p:nvSpPr>
          <p:cNvPr id="9" name="Text 6"/>
          <p:cNvSpPr/>
          <p:nvPr/>
        </p:nvSpPr>
        <p:spPr>
          <a:xfrm>
            <a:off x="4919901" y="3194209"/>
            <a:ext cx="3195995" cy="1814513"/>
          </a:xfrm>
          <a:prstGeom prst="rect">
            <a:avLst/>
          </a:prstGeom>
          <a:noFill/>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Loyihalash va innovatsion loyihalar mamlakatlarning raqobatbardoshligini oshiradi va iqtisodiy o'sishga hissa qo'shadi.</a:t>
            </a:r>
            <a:endParaRPr lang="en-US" sz="1750" dirty="0"/>
          </a:p>
        </p:txBody>
      </p:sp>
      <p:sp>
        <p:nvSpPr>
          <p:cNvPr id="10" name="Shape 7"/>
          <p:cNvSpPr/>
          <p:nvPr/>
        </p:nvSpPr>
        <p:spPr>
          <a:xfrm>
            <a:off x="793790" y="5832872"/>
            <a:ext cx="7556421" cy="1685092"/>
          </a:xfrm>
          <a:prstGeom prst="roundRect">
            <a:avLst>
              <a:gd name="adj" fmla="val 5654"/>
            </a:avLst>
          </a:prstGeom>
          <a:solidFill>
            <a:srgbClr val="F7EDD4"/>
          </a:solidFill>
          <a:ln w="7620">
            <a:solidFill>
              <a:srgbClr val="DDD3BA"/>
            </a:solidFill>
            <a:prstDash val="solid"/>
          </a:ln>
        </p:spPr>
      </p:sp>
      <p:sp>
        <p:nvSpPr>
          <p:cNvPr id="11" name="Text 8"/>
          <p:cNvSpPr/>
          <p:nvPr/>
        </p:nvSpPr>
        <p:spPr>
          <a:xfrm>
            <a:off x="1028224" y="6067306"/>
            <a:ext cx="2835235" cy="354330"/>
          </a:xfrm>
          <a:prstGeom prst="rect">
            <a:avLst/>
          </a:prstGeom>
          <a:noFill/>
        </p:spPr>
        <p:txBody>
          <a:bodyPr wrap="none" lIns="0" tIns="0" rIns="0" bIns="0" rtlCol="0" anchor="t"/>
          <a:lstStyle/>
          <a:p>
            <a:pPr marL="0" indent="0">
              <a:lnSpc>
                <a:spcPts val="2750"/>
              </a:lnSpc>
              <a:buNone/>
            </a:pPr>
            <a:r>
              <a:rPr lang="en-US" sz="220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Ta'lim va fan</a:t>
            </a:r>
            <a:endParaRPr lang="en-US" sz="2200" dirty="0"/>
          </a:p>
        </p:txBody>
      </p:sp>
      <p:sp>
        <p:nvSpPr>
          <p:cNvPr id="12" name="Text 9"/>
          <p:cNvSpPr/>
          <p:nvPr/>
        </p:nvSpPr>
        <p:spPr>
          <a:xfrm>
            <a:off x="1028224" y="6557724"/>
            <a:ext cx="7087553" cy="725805"/>
          </a:xfrm>
          <a:prstGeom prst="rect">
            <a:avLst/>
          </a:prstGeom>
          <a:noFill/>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Ta'lim va ilmiy tadqiqotlarga investitsiyalar mamlakatning uzoq muddatli rivojlanishi uchun muhimdir.</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639979"/>
            <a:ext cx="10957441" cy="708779"/>
          </a:xfrm>
          <a:prstGeom prst="rect">
            <a:avLst/>
          </a:prstGeom>
          <a:noFill/>
        </p:spPr>
        <p:txBody>
          <a:bodyPr wrap="none" lIns="0" tIns="0" rIns="0" bIns="0" rtlCol="0" anchor="t"/>
          <a:lstStyle/>
          <a:p>
            <a:pPr marL="0" indent="0">
              <a:lnSpc>
                <a:spcPts val="5550"/>
              </a:lnSpc>
              <a:buNone/>
            </a:pPr>
            <a:r>
              <a:rPr lang="en-US" sz="4450" dirty="0">
                <a:solidFill>
                  <a:srgbClr val="5C4E3D"/>
                </a:solidFill>
                <a:latin typeface="Libre Baskerville" panose="02000000000000000000" pitchFamily="34" charset="0"/>
                <a:ea typeface="Libre Baskerville" panose="02000000000000000000" pitchFamily="34" charset="-122"/>
                <a:cs typeface="Libre Baskerville" panose="02000000000000000000" pitchFamily="34" charset="-120"/>
              </a:rPr>
              <a:t>Milliy xavfsizlik tizimini rivojlantirish</a:t>
            </a:r>
            <a:endParaRPr lang="en-US" sz="4450" dirty="0"/>
          </a:p>
        </p:txBody>
      </p:sp>
      <p:pic>
        <p:nvPicPr>
          <p:cNvPr id="4" name="Image 1" descr="preencoded.png"/>
          <p:cNvPicPr>
            <a:picLocks noChangeAspect="1"/>
          </p:cNvPicPr>
          <p:nvPr/>
        </p:nvPicPr>
        <p:blipFill>
          <a:blip r:embed="rId2"/>
          <a:stretch>
            <a:fillRect/>
          </a:stretch>
        </p:blipFill>
        <p:spPr>
          <a:xfrm>
            <a:off x="793790" y="4688919"/>
            <a:ext cx="566976" cy="566976"/>
          </a:xfrm>
          <a:prstGeom prst="rect">
            <a:avLst/>
          </a:prstGeom>
        </p:spPr>
      </p:pic>
      <p:sp>
        <p:nvSpPr>
          <p:cNvPr id="5" name="Text 1"/>
          <p:cNvSpPr/>
          <p:nvPr/>
        </p:nvSpPr>
        <p:spPr>
          <a:xfrm>
            <a:off x="793790" y="5482709"/>
            <a:ext cx="2835235" cy="354330"/>
          </a:xfrm>
          <a:prstGeom prst="rect">
            <a:avLst/>
          </a:prstGeom>
          <a:noFill/>
        </p:spPr>
        <p:txBody>
          <a:bodyPr wrap="none" lIns="0" tIns="0" rIns="0" bIns="0" rtlCol="0" anchor="t"/>
          <a:lstStyle/>
          <a:p>
            <a:pPr marL="0" indent="0" algn="l">
              <a:lnSpc>
                <a:spcPts val="2750"/>
              </a:lnSpc>
              <a:buNone/>
            </a:pPr>
            <a:r>
              <a:rPr lang="en-US" sz="220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Harbiy kuch</a:t>
            </a:r>
            <a:endParaRPr lang="en-US" sz="2200" dirty="0"/>
          </a:p>
        </p:txBody>
      </p:sp>
      <p:sp>
        <p:nvSpPr>
          <p:cNvPr id="6" name="Text 2"/>
          <p:cNvSpPr/>
          <p:nvPr/>
        </p:nvSpPr>
        <p:spPr>
          <a:xfrm>
            <a:off x="793790" y="5973128"/>
            <a:ext cx="4120753" cy="1451610"/>
          </a:xfrm>
          <a:prstGeom prst="rect">
            <a:avLst/>
          </a:prstGeom>
          <a:noFill/>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G'arbiy Yevropa va Amerika mamlakatlarida kuchli harbiy kuch mavjud bo'lib, ularning milliy xavfsizligini ta'minlashga xizmat qiladi.</a:t>
            </a:r>
            <a:endParaRPr lang="en-US" sz="1750" dirty="0"/>
          </a:p>
        </p:txBody>
      </p:sp>
      <p:pic>
        <p:nvPicPr>
          <p:cNvPr id="7" name="Image 2" descr="preencoded.png"/>
          <p:cNvPicPr>
            <a:picLocks noChangeAspect="1"/>
          </p:cNvPicPr>
          <p:nvPr/>
        </p:nvPicPr>
        <p:blipFill>
          <a:blip r:embed="rId3"/>
          <a:stretch>
            <a:fillRect/>
          </a:stretch>
        </p:blipFill>
        <p:spPr>
          <a:xfrm>
            <a:off x="5254704" y="4688919"/>
            <a:ext cx="566976" cy="566976"/>
          </a:xfrm>
          <a:prstGeom prst="rect">
            <a:avLst/>
          </a:prstGeom>
        </p:spPr>
      </p:pic>
      <p:sp>
        <p:nvSpPr>
          <p:cNvPr id="8" name="Text 3"/>
          <p:cNvSpPr/>
          <p:nvPr/>
        </p:nvSpPr>
        <p:spPr>
          <a:xfrm>
            <a:off x="5254704" y="5482709"/>
            <a:ext cx="2835235" cy="354330"/>
          </a:xfrm>
          <a:prstGeom prst="rect">
            <a:avLst/>
          </a:prstGeom>
          <a:noFill/>
        </p:spPr>
        <p:txBody>
          <a:bodyPr wrap="none" lIns="0" tIns="0" rIns="0" bIns="0" rtlCol="0" anchor="t"/>
          <a:lstStyle/>
          <a:p>
            <a:pPr marL="0" indent="0" algn="l">
              <a:lnSpc>
                <a:spcPts val="2750"/>
              </a:lnSpc>
              <a:buNone/>
            </a:pPr>
            <a:r>
              <a:rPr lang="en-US" sz="220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Maxfiy xizmatlar</a:t>
            </a:r>
            <a:endParaRPr lang="en-US" sz="2200" dirty="0"/>
          </a:p>
        </p:txBody>
      </p:sp>
      <p:sp>
        <p:nvSpPr>
          <p:cNvPr id="9" name="Text 4"/>
          <p:cNvSpPr/>
          <p:nvPr/>
        </p:nvSpPr>
        <p:spPr>
          <a:xfrm>
            <a:off x="5254704" y="5973128"/>
            <a:ext cx="4120872" cy="1088708"/>
          </a:xfrm>
          <a:prstGeom prst="rect">
            <a:avLst/>
          </a:prstGeom>
          <a:noFill/>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Maxfiy xizmatlar terrorizmga qarshi kurashda va milliy xavfsizlikni ta'minlashda muhim rol o'ynaydi.</a:t>
            </a:r>
            <a:endParaRPr lang="en-US" sz="1750" dirty="0"/>
          </a:p>
        </p:txBody>
      </p:sp>
      <p:pic>
        <p:nvPicPr>
          <p:cNvPr id="10" name="Image 3" descr="preencoded.png"/>
          <p:cNvPicPr>
            <a:picLocks noChangeAspect="1"/>
          </p:cNvPicPr>
          <p:nvPr/>
        </p:nvPicPr>
        <p:blipFill>
          <a:blip r:embed="rId4"/>
          <a:stretch>
            <a:fillRect/>
          </a:stretch>
        </p:blipFill>
        <p:spPr>
          <a:xfrm>
            <a:off x="9715738" y="4688919"/>
            <a:ext cx="566976" cy="566976"/>
          </a:xfrm>
          <a:prstGeom prst="rect">
            <a:avLst/>
          </a:prstGeom>
        </p:spPr>
      </p:pic>
      <p:sp>
        <p:nvSpPr>
          <p:cNvPr id="11" name="Text 5"/>
          <p:cNvSpPr/>
          <p:nvPr/>
        </p:nvSpPr>
        <p:spPr>
          <a:xfrm>
            <a:off x="9715738" y="5482709"/>
            <a:ext cx="2835235" cy="354330"/>
          </a:xfrm>
          <a:prstGeom prst="rect">
            <a:avLst/>
          </a:prstGeom>
          <a:noFill/>
        </p:spPr>
        <p:txBody>
          <a:bodyPr wrap="none" lIns="0" tIns="0" rIns="0" bIns="0" rtlCol="0" anchor="t"/>
          <a:lstStyle/>
          <a:p>
            <a:pPr marL="0" indent="0" algn="l">
              <a:lnSpc>
                <a:spcPts val="2750"/>
              </a:lnSpc>
              <a:buNone/>
            </a:pPr>
            <a:r>
              <a:rPr lang="en-US" sz="220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Ittifoqchilik</a:t>
            </a:r>
            <a:endParaRPr lang="en-US" sz="2200" dirty="0"/>
          </a:p>
        </p:txBody>
      </p:sp>
      <p:sp>
        <p:nvSpPr>
          <p:cNvPr id="12" name="Text 6"/>
          <p:cNvSpPr/>
          <p:nvPr/>
        </p:nvSpPr>
        <p:spPr>
          <a:xfrm>
            <a:off x="9715738" y="5973128"/>
            <a:ext cx="4120753" cy="1451610"/>
          </a:xfrm>
          <a:prstGeom prst="rect">
            <a:avLst/>
          </a:prstGeom>
          <a:noFill/>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G'arbiy Yevropa va Amerika mamlakatlari NATO va boshqa xalqaro tashkilotlar orqali ittifoqchilik munosabatlarini rivojlantiradi.</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71155" y="728424"/>
            <a:ext cx="9370338" cy="599242"/>
          </a:xfrm>
          <a:prstGeom prst="rect">
            <a:avLst/>
          </a:prstGeom>
          <a:noFill/>
        </p:spPr>
        <p:txBody>
          <a:bodyPr wrap="none" lIns="0" tIns="0" rIns="0" bIns="0" rtlCol="0" anchor="t"/>
          <a:lstStyle/>
          <a:p>
            <a:pPr marL="0" indent="0">
              <a:lnSpc>
                <a:spcPts val="4700"/>
              </a:lnSpc>
              <a:buNone/>
            </a:pPr>
            <a:r>
              <a:rPr lang="en-US" sz="3750" dirty="0">
                <a:solidFill>
                  <a:srgbClr val="5C4E3D"/>
                </a:solidFill>
                <a:latin typeface="Libre Baskerville" panose="02000000000000000000" pitchFamily="34" charset="0"/>
                <a:ea typeface="Libre Baskerville" panose="02000000000000000000" pitchFamily="34" charset="-122"/>
                <a:cs typeface="Libre Baskerville" panose="02000000000000000000" pitchFamily="34" charset="-120"/>
              </a:rPr>
              <a:t>Ijtimoiy-siyosiy barqarorlikka erishish</a:t>
            </a:r>
            <a:endParaRPr lang="en-US" sz="3750" dirty="0"/>
          </a:p>
        </p:txBody>
      </p:sp>
      <p:pic>
        <p:nvPicPr>
          <p:cNvPr id="3" name="Image 0" descr="preencoded.png"/>
          <p:cNvPicPr>
            <a:picLocks noChangeAspect="1"/>
          </p:cNvPicPr>
          <p:nvPr/>
        </p:nvPicPr>
        <p:blipFill>
          <a:blip r:embed="rId1"/>
          <a:stretch>
            <a:fillRect/>
          </a:stretch>
        </p:blipFill>
        <p:spPr>
          <a:xfrm>
            <a:off x="3170872" y="1711166"/>
            <a:ext cx="1644372" cy="1411605"/>
          </a:xfrm>
          <a:prstGeom prst="rect">
            <a:avLst/>
          </a:prstGeom>
        </p:spPr>
      </p:pic>
      <p:sp>
        <p:nvSpPr>
          <p:cNvPr id="4" name="Text 1"/>
          <p:cNvSpPr/>
          <p:nvPr/>
        </p:nvSpPr>
        <p:spPr>
          <a:xfrm>
            <a:off x="3939540" y="2408158"/>
            <a:ext cx="106918" cy="383381"/>
          </a:xfrm>
          <a:prstGeom prst="rect">
            <a:avLst/>
          </a:prstGeom>
          <a:noFill/>
        </p:spPr>
        <p:txBody>
          <a:bodyPr wrap="none" lIns="0" tIns="0" rIns="0" bIns="0" rtlCol="0" anchor="t"/>
          <a:lstStyle/>
          <a:p>
            <a:pPr marL="0" indent="0" algn="ctr">
              <a:lnSpc>
                <a:spcPts val="3000"/>
              </a:lnSpc>
              <a:buNone/>
            </a:pPr>
            <a:r>
              <a:rPr lang="en-US" sz="18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1</a:t>
            </a:r>
            <a:endParaRPr lang="en-US" sz="1850" dirty="0"/>
          </a:p>
        </p:txBody>
      </p:sp>
      <p:sp>
        <p:nvSpPr>
          <p:cNvPr id="5" name="Text 2"/>
          <p:cNvSpPr/>
          <p:nvPr/>
        </p:nvSpPr>
        <p:spPr>
          <a:xfrm>
            <a:off x="5006935" y="2267188"/>
            <a:ext cx="2260044" cy="299561"/>
          </a:xfrm>
          <a:prstGeom prst="rect">
            <a:avLst/>
          </a:prstGeom>
          <a:noFill/>
        </p:spPr>
        <p:txBody>
          <a:bodyPr wrap="none" lIns="0" tIns="0" rIns="0" bIns="0" rtlCol="0" anchor="t"/>
          <a:lstStyle/>
          <a:p>
            <a:pPr marL="0" indent="0" algn="l">
              <a:lnSpc>
                <a:spcPts val="2350"/>
              </a:lnSpc>
              <a:buNone/>
            </a:pPr>
            <a:r>
              <a:rPr lang="en-US" sz="18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Qonun ustuvorligi</a:t>
            </a:r>
            <a:endParaRPr lang="en-US" sz="1850" dirty="0"/>
          </a:p>
        </p:txBody>
      </p:sp>
      <p:sp>
        <p:nvSpPr>
          <p:cNvPr id="6" name="Shape 3"/>
          <p:cNvSpPr/>
          <p:nvPr/>
        </p:nvSpPr>
        <p:spPr>
          <a:xfrm>
            <a:off x="4863108" y="3137178"/>
            <a:ext cx="9048274" cy="11430"/>
          </a:xfrm>
          <a:prstGeom prst="roundRect">
            <a:avLst>
              <a:gd name="adj" fmla="val 704651"/>
            </a:avLst>
          </a:prstGeom>
          <a:solidFill>
            <a:srgbClr val="DDD3BA"/>
          </a:solidFill>
        </p:spPr>
      </p:sp>
      <p:pic>
        <p:nvPicPr>
          <p:cNvPr id="7" name="Image 1" descr="preencoded.png"/>
          <p:cNvPicPr>
            <a:picLocks noChangeAspect="1"/>
          </p:cNvPicPr>
          <p:nvPr/>
        </p:nvPicPr>
        <p:blipFill>
          <a:blip r:embed="rId2"/>
          <a:stretch>
            <a:fillRect/>
          </a:stretch>
        </p:blipFill>
        <p:spPr>
          <a:xfrm>
            <a:off x="2348746" y="3170634"/>
            <a:ext cx="3288744" cy="1411605"/>
          </a:xfrm>
          <a:prstGeom prst="rect">
            <a:avLst/>
          </a:prstGeom>
        </p:spPr>
      </p:pic>
      <p:sp>
        <p:nvSpPr>
          <p:cNvPr id="8" name="Text 4"/>
          <p:cNvSpPr/>
          <p:nvPr/>
        </p:nvSpPr>
        <p:spPr>
          <a:xfrm>
            <a:off x="3919299" y="3684746"/>
            <a:ext cx="147637" cy="383381"/>
          </a:xfrm>
          <a:prstGeom prst="rect">
            <a:avLst/>
          </a:prstGeom>
          <a:noFill/>
        </p:spPr>
        <p:txBody>
          <a:bodyPr wrap="none" lIns="0" tIns="0" rIns="0" bIns="0" rtlCol="0" anchor="t"/>
          <a:lstStyle/>
          <a:p>
            <a:pPr marL="0" indent="0" algn="ctr">
              <a:lnSpc>
                <a:spcPts val="3000"/>
              </a:lnSpc>
              <a:buNone/>
            </a:pPr>
            <a:r>
              <a:rPr lang="en-US" sz="18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2</a:t>
            </a:r>
            <a:endParaRPr lang="en-US" sz="1850" dirty="0"/>
          </a:p>
        </p:txBody>
      </p:sp>
      <p:sp>
        <p:nvSpPr>
          <p:cNvPr id="9" name="Text 5"/>
          <p:cNvSpPr/>
          <p:nvPr/>
        </p:nvSpPr>
        <p:spPr>
          <a:xfrm>
            <a:off x="5829181" y="3362325"/>
            <a:ext cx="2396966" cy="299561"/>
          </a:xfrm>
          <a:prstGeom prst="rect">
            <a:avLst/>
          </a:prstGeom>
          <a:noFill/>
        </p:spPr>
        <p:txBody>
          <a:bodyPr wrap="none" lIns="0" tIns="0" rIns="0" bIns="0" rtlCol="0" anchor="t"/>
          <a:lstStyle/>
          <a:p>
            <a:pPr marL="0" indent="0" algn="l">
              <a:lnSpc>
                <a:spcPts val="2350"/>
              </a:lnSpc>
              <a:buNone/>
            </a:pPr>
            <a:r>
              <a:rPr lang="en-US" sz="18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Huquqiy davlat</a:t>
            </a:r>
            <a:endParaRPr lang="en-US" sz="1850" dirty="0"/>
          </a:p>
        </p:txBody>
      </p:sp>
      <p:sp>
        <p:nvSpPr>
          <p:cNvPr id="10" name="Text 6"/>
          <p:cNvSpPr/>
          <p:nvPr/>
        </p:nvSpPr>
        <p:spPr>
          <a:xfrm>
            <a:off x="5829181" y="3776901"/>
            <a:ext cx="7938373" cy="613648"/>
          </a:xfrm>
          <a:prstGeom prst="rect">
            <a:avLst/>
          </a:prstGeom>
          <a:noFill/>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Huquqiy davlat, qonun ustuvorligi va inson huquqlariga hurmat qilish jamiyatning barqarorligi uchun asosdir.</a:t>
            </a:r>
            <a:endParaRPr lang="en-US" sz="1500" dirty="0"/>
          </a:p>
        </p:txBody>
      </p:sp>
      <p:sp>
        <p:nvSpPr>
          <p:cNvPr id="11" name="Shape 7"/>
          <p:cNvSpPr/>
          <p:nvPr/>
        </p:nvSpPr>
        <p:spPr>
          <a:xfrm>
            <a:off x="5685353" y="4596646"/>
            <a:ext cx="8226028" cy="11430"/>
          </a:xfrm>
          <a:prstGeom prst="roundRect">
            <a:avLst>
              <a:gd name="adj" fmla="val 704651"/>
            </a:avLst>
          </a:prstGeom>
          <a:solidFill>
            <a:srgbClr val="DDD3BA"/>
          </a:solidFill>
        </p:spPr>
      </p:sp>
      <p:pic>
        <p:nvPicPr>
          <p:cNvPr id="12" name="Image 2" descr="preencoded.png"/>
          <p:cNvPicPr>
            <a:picLocks noChangeAspect="1"/>
          </p:cNvPicPr>
          <p:nvPr/>
        </p:nvPicPr>
        <p:blipFill>
          <a:blip r:embed="rId3"/>
          <a:stretch>
            <a:fillRect/>
          </a:stretch>
        </p:blipFill>
        <p:spPr>
          <a:xfrm>
            <a:off x="1526500" y="4630103"/>
            <a:ext cx="4933117" cy="1411605"/>
          </a:xfrm>
          <a:prstGeom prst="rect">
            <a:avLst/>
          </a:prstGeom>
        </p:spPr>
      </p:pic>
      <p:sp>
        <p:nvSpPr>
          <p:cNvPr id="13" name="Text 8"/>
          <p:cNvSpPr/>
          <p:nvPr/>
        </p:nvSpPr>
        <p:spPr>
          <a:xfrm>
            <a:off x="3919180" y="5144214"/>
            <a:ext cx="147637" cy="383381"/>
          </a:xfrm>
          <a:prstGeom prst="rect">
            <a:avLst/>
          </a:prstGeom>
          <a:noFill/>
        </p:spPr>
        <p:txBody>
          <a:bodyPr wrap="none" lIns="0" tIns="0" rIns="0" bIns="0" rtlCol="0" anchor="t"/>
          <a:lstStyle/>
          <a:p>
            <a:pPr marL="0" indent="0" algn="ctr">
              <a:lnSpc>
                <a:spcPts val="3000"/>
              </a:lnSpc>
              <a:buNone/>
            </a:pPr>
            <a:r>
              <a:rPr lang="en-US" sz="18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3</a:t>
            </a:r>
            <a:endParaRPr lang="en-US" sz="1850" dirty="0"/>
          </a:p>
        </p:txBody>
      </p:sp>
      <p:sp>
        <p:nvSpPr>
          <p:cNvPr id="14" name="Text 9"/>
          <p:cNvSpPr/>
          <p:nvPr/>
        </p:nvSpPr>
        <p:spPr>
          <a:xfrm>
            <a:off x="6651308" y="4821793"/>
            <a:ext cx="2396966" cy="299561"/>
          </a:xfrm>
          <a:prstGeom prst="rect">
            <a:avLst/>
          </a:prstGeom>
          <a:noFill/>
        </p:spPr>
        <p:txBody>
          <a:bodyPr wrap="none" lIns="0" tIns="0" rIns="0" bIns="0" rtlCol="0" anchor="t"/>
          <a:lstStyle/>
          <a:p>
            <a:pPr marL="0" indent="0" algn="l">
              <a:lnSpc>
                <a:spcPts val="2350"/>
              </a:lnSpc>
              <a:buNone/>
            </a:pPr>
            <a:r>
              <a:rPr lang="en-US" sz="18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Ijtimoiy adolat</a:t>
            </a:r>
            <a:endParaRPr lang="en-US" sz="1850" dirty="0"/>
          </a:p>
        </p:txBody>
      </p:sp>
      <p:sp>
        <p:nvSpPr>
          <p:cNvPr id="15" name="Text 10"/>
          <p:cNvSpPr/>
          <p:nvPr/>
        </p:nvSpPr>
        <p:spPr>
          <a:xfrm>
            <a:off x="6651308" y="5236369"/>
            <a:ext cx="7116247" cy="613648"/>
          </a:xfrm>
          <a:prstGeom prst="rect">
            <a:avLst/>
          </a:prstGeom>
          <a:noFill/>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Ijtimoiy adolat, ta'lim, sog'liqni saqlash va boshqa xizmatlarga teng huquqli kirishni ta'minlash, jamiyatdagi barqarorlikni saqlaydi.</a:t>
            </a:r>
            <a:endParaRPr lang="en-US" sz="1500" dirty="0"/>
          </a:p>
        </p:txBody>
      </p:sp>
      <p:sp>
        <p:nvSpPr>
          <p:cNvPr id="16" name="Shape 11"/>
          <p:cNvSpPr/>
          <p:nvPr/>
        </p:nvSpPr>
        <p:spPr>
          <a:xfrm>
            <a:off x="6507480" y="6056114"/>
            <a:ext cx="7403902" cy="11430"/>
          </a:xfrm>
          <a:prstGeom prst="roundRect">
            <a:avLst>
              <a:gd name="adj" fmla="val 704651"/>
            </a:avLst>
          </a:prstGeom>
          <a:solidFill>
            <a:srgbClr val="DDD3BA"/>
          </a:solidFill>
        </p:spPr>
      </p:sp>
      <p:pic>
        <p:nvPicPr>
          <p:cNvPr id="17" name="Image 3" descr="preencoded.png"/>
          <p:cNvPicPr>
            <a:picLocks noChangeAspect="1"/>
          </p:cNvPicPr>
          <p:nvPr/>
        </p:nvPicPr>
        <p:blipFill>
          <a:blip r:embed="rId4"/>
          <a:stretch>
            <a:fillRect/>
          </a:stretch>
        </p:blipFill>
        <p:spPr>
          <a:xfrm>
            <a:off x="704374" y="6089571"/>
            <a:ext cx="6577489" cy="1411605"/>
          </a:xfrm>
          <a:prstGeom prst="rect">
            <a:avLst/>
          </a:prstGeom>
        </p:spPr>
      </p:pic>
      <p:sp>
        <p:nvSpPr>
          <p:cNvPr id="18" name="Text 12"/>
          <p:cNvSpPr/>
          <p:nvPr/>
        </p:nvSpPr>
        <p:spPr>
          <a:xfrm>
            <a:off x="3922871" y="6603683"/>
            <a:ext cx="140256" cy="383381"/>
          </a:xfrm>
          <a:prstGeom prst="rect">
            <a:avLst/>
          </a:prstGeom>
          <a:noFill/>
        </p:spPr>
        <p:txBody>
          <a:bodyPr wrap="none" lIns="0" tIns="0" rIns="0" bIns="0" rtlCol="0" anchor="t"/>
          <a:lstStyle/>
          <a:p>
            <a:pPr marL="0" indent="0" algn="ctr">
              <a:lnSpc>
                <a:spcPts val="3000"/>
              </a:lnSpc>
              <a:buNone/>
            </a:pPr>
            <a:r>
              <a:rPr lang="en-US" sz="18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4</a:t>
            </a:r>
            <a:endParaRPr lang="en-US" sz="1850" dirty="0"/>
          </a:p>
        </p:txBody>
      </p:sp>
      <p:sp>
        <p:nvSpPr>
          <p:cNvPr id="19" name="Text 13"/>
          <p:cNvSpPr/>
          <p:nvPr/>
        </p:nvSpPr>
        <p:spPr>
          <a:xfrm>
            <a:off x="7473553" y="6281261"/>
            <a:ext cx="2396966" cy="299561"/>
          </a:xfrm>
          <a:prstGeom prst="rect">
            <a:avLst/>
          </a:prstGeom>
          <a:noFill/>
        </p:spPr>
        <p:txBody>
          <a:bodyPr wrap="none" lIns="0" tIns="0" rIns="0" bIns="0" rtlCol="0" anchor="t"/>
          <a:lstStyle/>
          <a:p>
            <a:pPr marL="0" indent="0" algn="l">
              <a:lnSpc>
                <a:spcPts val="2350"/>
              </a:lnSpc>
              <a:buNone/>
            </a:pPr>
            <a:r>
              <a:rPr lang="en-US" sz="18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Siyosiy ishtirok</a:t>
            </a:r>
            <a:endParaRPr lang="en-US" sz="1850" dirty="0"/>
          </a:p>
        </p:txBody>
      </p:sp>
      <p:sp>
        <p:nvSpPr>
          <p:cNvPr id="20" name="Text 14"/>
          <p:cNvSpPr/>
          <p:nvPr/>
        </p:nvSpPr>
        <p:spPr>
          <a:xfrm>
            <a:off x="7473553" y="6695837"/>
            <a:ext cx="6294001" cy="613648"/>
          </a:xfrm>
          <a:prstGeom prst="rect">
            <a:avLst/>
          </a:prstGeom>
          <a:noFill/>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Xalqning siyosiy hayotda ishtiroki va demokratik institutlarning faoliyati ijtimoiy-siyosiy barqarorlikni ta'minlashda muhim rol o'ynaydi.</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82241" y="614601"/>
            <a:ext cx="13065919" cy="1396841"/>
          </a:xfrm>
          <a:prstGeom prst="rect">
            <a:avLst/>
          </a:prstGeom>
          <a:noFill/>
        </p:spPr>
        <p:txBody>
          <a:bodyPr wrap="square" lIns="0" tIns="0" rIns="0" bIns="0" rtlCol="0" anchor="t"/>
          <a:lstStyle/>
          <a:p>
            <a:pPr marL="0" indent="0">
              <a:lnSpc>
                <a:spcPts val="5450"/>
              </a:lnSpc>
              <a:buNone/>
            </a:pPr>
            <a:r>
              <a:rPr lang="en-US" sz="4350" dirty="0">
                <a:solidFill>
                  <a:srgbClr val="5C4E3D"/>
                </a:solidFill>
                <a:latin typeface="Libre Baskerville" panose="02000000000000000000" pitchFamily="34" charset="0"/>
                <a:ea typeface="Libre Baskerville" panose="02000000000000000000" pitchFamily="34" charset="-122"/>
                <a:cs typeface="Libre Baskerville" panose="02000000000000000000" pitchFamily="34" charset="-120"/>
              </a:rPr>
              <a:t>Davlat boshqaruv tizimini modernizatsiya qilish</a:t>
            </a:r>
            <a:endParaRPr lang="en-US" sz="4350" dirty="0"/>
          </a:p>
        </p:txBody>
      </p:sp>
      <p:sp>
        <p:nvSpPr>
          <p:cNvPr id="3" name="Shape 1"/>
          <p:cNvSpPr/>
          <p:nvPr/>
        </p:nvSpPr>
        <p:spPr>
          <a:xfrm>
            <a:off x="782241" y="2458403"/>
            <a:ext cx="2177534" cy="1287780"/>
          </a:xfrm>
          <a:prstGeom prst="roundRect">
            <a:avLst>
              <a:gd name="adj" fmla="val 7290"/>
            </a:avLst>
          </a:prstGeom>
          <a:solidFill>
            <a:srgbClr val="F7EDD4"/>
          </a:solidFill>
          <a:ln w="7620">
            <a:solidFill>
              <a:srgbClr val="DDD3BA"/>
            </a:solidFill>
            <a:prstDash val="solid"/>
          </a:ln>
        </p:spPr>
      </p:sp>
      <p:sp>
        <p:nvSpPr>
          <p:cNvPr id="4" name="Text 2"/>
          <p:cNvSpPr/>
          <p:nvPr/>
        </p:nvSpPr>
        <p:spPr>
          <a:xfrm>
            <a:off x="1013341" y="2878693"/>
            <a:ext cx="124658" cy="447080"/>
          </a:xfrm>
          <a:prstGeom prst="rect">
            <a:avLst/>
          </a:prstGeom>
          <a:noFill/>
        </p:spPr>
        <p:txBody>
          <a:bodyPr wrap="none" lIns="0" tIns="0" rIns="0" bIns="0" rtlCol="0" anchor="t"/>
          <a:lstStyle/>
          <a:p>
            <a:pPr marL="0" indent="0" algn="ctr">
              <a:lnSpc>
                <a:spcPts val="3500"/>
              </a:lnSpc>
              <a:buNone/>
            </a:pPr>
            <a:r>
              <a:rPr lang="en-US" sz="21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1</a:t>
            </a:r>
            <a:endParaRPr lang="en-US" sz="2150" dirty="0"/>
          </a:p>
        </p:txBody>
      </p:sp>
      <p:sp>
        <p:nvSpPr>
          <p:cNvPr id="5" name="Text 3"/>
          <p:cNvSpPr/>
          <p:nvPr/>
        </p:nvSpPr>
        <p:spPr>
          <a:xfrm>
            <a:off x="3183255" y="2681883"/>
            <a:ext cx="2793921" cy="349210"/>
          </a:xfrm>
          <a:prstGeom prst="rect">
            <a:avLst/>
          </a:prstGeom>
          <a:noFill/>
        </p:spPr>
        <p:txBody>
          <a:bodyPr wrap="none" lIns="0" tIns="0" rIns="0" bIns="0" rtlCol="0" anchor="t"/>
          <a:lstStyle/>
          <a:p>
            <a:pPr marL="0" indent="0" algn="l">
              <a:lnSpc>
                <a:spcPts val="2700"/>
              </a:lnSpc>
              <a:buNone/>
            </a:pPr>
            <a:r>
              <a:rPr lang="en-US" sz="21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Elektron hukumat</a:t>
            </a:r>
            <a:endParaRPr lang="en-US" sz="2150" dirty="0"/>
          </a:p>
        </p:txBody>
      </p:sp>
      <p:sp>
        <p:nvSpPr>
          <p:cNvPr id="6" name="Text 4"/>
          <p:cNvSpPr/>
          <p:nvPr/>
        </p:nvSpPr>
        <p:spPr>
          <a:xfrm>
            <a:off x="3183255" y="3165158"/>
            <a:ext cx="8743712" cy="357545"/>
          </a:xfrm>
          <a:prstGeom prst="rect">
            <a:avLst/>
          </a:prstGeom>
          <a:noFill/>
        </p:spPr>
        <p:txBody>
          <a:bodyPr wrap="non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Elektron hukumat xizmatlari fuqarolarga qulaylik yaratadi va korrupsiyani kamaytiradi.</a:t>
            </a:r>
            <a:endParaRPr lang="en-US" sz="1750" dirty="0"/>
          </a:p>
        </p:txBody>
      </p:sp>
      <p:sp>
        <p:nvSpPr>
          <p:cNvPr id="7" name="Shape 5"/>
          <p:cNvSpPr/>
          <p:nvPr/>
        </p:nvSpPr>
        <p:spPr>
          <a:xfrm>
            <a:off x="3071455" y="3730942"/>
            <a:ext cx="10665023" cy="15240"/>
          </a:xfrm>
          <a:prstGeom prst="roundRect">
            <a:avLst>
              <a:gd name="adj" fmla="val 615990"/>
            </a:avLst>
          </a:prstGeom>
          <a:solidFill>
            <a:srgbClr val="DDD3BA"/>
          </a:solidFill>
        </p:spPr>
      </p:sp>
      <p:sp>
        <p:nvSpPr>
          <p:cNvPr id="8" name="Shape 6"/>
          <p:cNvSpPr/>
          <p:nvPr/>
        </p:nvSpPr>
        <p:spPr>
          <a:xfrm>
            <a:off x="782241" y="3857863"/>
            <a:ext cx="4355187" cy="1645325"/>
          </a:xfrm>
          <a:prstGeom prst="roundRect">
            <a:avLst>
              <a:gd name="adj" fmla="val 5706"/>
            </a:avLst>
          </a:prstGeom>
          <a:solidFill>
            <a:srgbClr val="F7EDD4"/>
          </a:solidFill>
          <a:ln w="7620">
            <a:solidFill>
              <a:srgbClr val="DDD3BA"/>
            </a:solidFill>
            <a:prstDash val="solid"/>
          </a:ln>
        </p:spPr>
      </p:sp>
      <p:sp>
        <p:nvSpPr>
          <p:cNvPr id="9" name="Text 7"/>
          <p:cNvSpPr/>
          <p:nvPr/>
        </p:nvSpPr>
        <p:spPr>
          <a:xfrm>
            <a:off x="1013341" y="4456986"/>
            <a:ext cx="172164" cy="447080"/>
          </a:xfrm>
          <a:prstGeom prst="rect">
            <a:avLst/>
          </a:prstGeom>
          <a:noFill/>
        </p:spPr>
        <p:txBody>
          <a:bodyPr wrap="none" lIns="0" tIns="0" rIns="0" bIns="0" rtlCol="0" anchor="t"/>
          <a:lstStyle/>
          <a:p>
            <a:pPr marL="0" indent="0" algn="ctr">
              <a:lnSpc>
                <a:spcPts val="3500"/>
              </a:lnSpc>
              <a:buNone/>
            </a:pPr>
            <a:r>
              <a:rPr lang="en-US" sz="21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2</a:t>
            </a:r>
            <a:endParaRPr lang="en-US" sz="2150" dirty="0"/>
          </a:p>
        </p:txBody>
      </p:sp>
      <p:sp>
        <p:nvSpPr>
          <p:cNvPr id="10" name="Text 8"/>
          <p:cNvSpPr/>
          <p:nvPr/>
        </p:nvSpPr>
        <p:spPr>
          <a:xfrm>
            <a:off x="5360908" y="4081343"/>
            <a:ext cx="3055501" cy="349210"/>
          </a:xfrm>
          <a:prstGeom prst="rect">
            <a:avLst/>
          </a:prstGeom>
          <a:noFill/>
        </p:spPr>
        <p:txBody>
          <a:bodyPr wrap="none" lIns="0" tIns="0" rIns="0" bIns="0" rtlCol="0" anchor="t"/>
          <a:lstStyle/>
          <a:p>
            <a:pPr marL="0" indent="0" algn="l">
              <a:lnSpc>
                <a:spcPts val="2700"/>
              </a:lnSpc>
              <a:buNone/>
            </a:pPr>
            <a:r>
              <a:rPr lang="en-US" sz="21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Ochiklik va shaffoflik</a:t>
            </a:r>
            <a:endParaRPr lang="en-US" sz="2150" dirty="0"/>
          </a:p>
        </p:txBody>
      </p:sp>
      <p:sp>
        <p:nvSpPr>
          <p:cNvPr id="11" name="Text 9"/>
          <p:cNvSpPr/>
          <p:nvPr/>
        </p:nvSpPr>
        <p:spPr>
          <a:xfrm>
            <a:off x="5360908" y="4564618"/>
            <a:ext cx="8263771" cy="715089"/>
          </a:xfrm>
          <a:prstGeom prst="rect">
            <a:avLst/>
          </a:prstGeom>
          <a:noFill/>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Davlat faoliyatining ochiqligi va shaffofligi korrupsiyani kamaytiradi va fuqarolar ishonchini oshiradi.</a:t>
            </a:r>
            <a:endParaRPr lang="en-US" sz="1750" dirty="0"/>
          </a:p>
        </p:txBody>
      </p:sp>
      <p:sp>
        <p:nvSpPr>
          <p:cNvPr id="12" name="Shape 10"/>
          <p:cNvSpPr/>
          <p:nvPr/>
        </p:nvSpPr>
        <p:spPr>
          <a:xfrm>
            <a:off x="5249108" y="5487948"/>
            <a:ext cx="8487370" cy="15240"/>
          </a:xfrm>
          <a:prstGeom prst="roundRect">
            <a:avLst>
              <a:gd name="adj" fmla="val 615990"/>
            </a:avLst>
          </a:prstGeom>
          <a:solidFill>
            <a:srgbClr val="DDD3BA"/>
          </a:solidFill>
        </p:spPr>
      </p:sp>
      <p:sp>
        <p:nvSpPr>
          <p:cNvPr id="13" name="Shape 11"/>
          <p:cNvSpPr/>
          <p:nvPr/>
        </p:nvSpPr>
        <p:spPr>
          <a:xfrm>
            <a:off x="782241" y="5614868"/>
            <a:ext cx="6532959" cy="2002869"/>
          </a:xfrm>
          <a:prstGeom prst="roundRect">
            <a:avLst>
              <a:gd name="adj" fmla="val 4687"/>
            </a:avLst>
          </a:prstGeom>
          <a:solidFill>
            <a:srgbClr val="F7EDD4"/>
          </a:solidFill>
          <a:ln w="7620">
            <a:solidFill>
              <a:srgbClr val="DDD3BA"/>
            </a:solidFill>
            <a:prstDash val="solid"/>
          </a:ln>
        </p:spPr>
      </p:sp>
      <p:sp>
        <p:nvSpPr>
          <p:cNvPr id="14" name="Text 12"/>
          <p:cNvSpPr/>
          <p:nvPr/>
        </p:nvSpPr>
        <p:spPr>
          <a:xfrm>
            <a:off x="1013341" y="6392704"/>
            <a:ext cx="172164" cy="447080"/>
          </a:xfrm>
          <a:prstGeom prst="rect">
            <a:avLst/>
          </a:prstGeom>
          <a:noFill/>
        </p:spPr>
        <p:txBody>
          <a:bodyPr wrap="none" lIns="0" tIns="0" rIns="0" bIns="0" rtlCol="0" anchor="t"/>
          <a:lstStyle/>
          <a:p>
            <a:pPr marL="0" indent="0" algn="ctr">
              <a:lnSpc>
                <a:spcPts val="3500"/>
              </a:lnSpc>
              <a:buNone/>
            </a:pPr>
            <a:r>
              <a:rPr lang="en-US" sz="21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3</a:t>
            </a:r>
            <a:endParaRPr lang="en-US" sz="2150" dirty="0"/>
          </a:p>
        </p:txBody>
      </p:sp>
      <p:sp>
        <p:nvSpPr>
          <p:cNvPr id="15" name="Text 13"/>
          <p:cNvSpPr/>
          <p:nvPr/>
        </p:nvSpPr>
        <p:spPr>
          <a:xfrm>
            <a:off x="7538680" y="5838349"/>
            <a:ext cx="4169688" cy="349210"/>
          </a:xfrm>
          <a:prstGeom prst="rect">
            <a:avLst/>
          </a:prstGeom>
          <a:noFill/>
        </p:spPr>
        <p:txBody>
          <a:bodyPr wrap="none" lIns="0" tIns="0" rIns="0" bIns="0" rtlCol="0" anchor="t"/>
          <a:lstStyle/>
          <a:p>
            <a:pPr marL="0" indent="0" algn="l">
              <a:lnSpc>
                <a:spcPts val="2700"/>
              </a:lnSpc>
              <a:buNone/>
            </a:pPr>
            <a:r>
              <a:rPr lang="en-US" sz="21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Qonunlarni takomillashtirish</a:t>
            </a:r>
            <a:endParaRPr lang="en-US" sz="2150" dirty="0"/>
          </a:p>
        </p:txBody>
      </p:sp>
      <p:sp>
        <p:nvSpPr>
          <p:cNvPr id="16" name="Text 14"/>
          <p:cNvSpPr/>
          <p:nvPr/>
        </p:nvSpPr>
        <p:spPr>
          <a:xfrm>
            <a:off x="7538680" y="6321623"/>
            <a:ext cx="6085999" cy="1072634"/>
          </a:xfrm>
          <a:prstGeom prst="rect">
            <a:avLst/>
          </a:prstGeom>
          <a:noFill/>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Qonunlarni takomillashtirish va zamonaviy talablarga moslashtirish jamiyatning barqaror rivojlanishiga hissa qo'shadi.</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09705" y="687110"/>
            <a:ext cx="7697391" cy="1291828"/>
          </a:xfrm>
          <a:prstGeom prst="rect">
            <a:avLst/>
          </a:prstGeom>
          <a:noFill/>
        </p:spPr>
        <p:txBody>
          <a:bodyPr wrap="square" lIns="0" tIns="0" rIns="0" bIns="0" rtlCol="0" anchor="t"/>
          <a:lstStyle/>
          <a:p>
            <a:pPr marL="0" indent="0">
              <a:lnSpc>
                <a:spcPts val="5050"/>
              </a:lnSpc>
              <a:buNone/>
            </a:pPr>
            <a:r>
              <a:rPr lang="en-US" sz="4050" dirty="0">
                <a:solidFill>
                  <a:srgbClr val="5C4E3D"/>
                </a:solidFill>
                <a:latin typeface="Libre Baskerville" panose="02000000000000000000" pitchFamily="34" charset="0"/>
                <a:ea typeface="Libre Baskerville" panose="02000000000000000000" pitchFamily="34" charset="-122"/>
                <a:cs typeface="Libre Baskerville" panose="02000000000000000000" pitchFamily="34" charset="-120"/>
              </a:rPr>
              <a:t>Jahon siyosiy va iqtisodiy tizimidagi o'rni</a:t>
            </a:r>
            <a:endParaRPr lang="en-US" sz="4050" dirty="0"/>
          </a:p>
        </p:txBody>
      </p:sp>
      <p:sp>
        <p:nvSpPr>
          <p:cNvPr id="4" name="Text 1"/>
          <p:cNvSpPr/>
          <p:nvPr/>
        </p:nvSpPr>
        <p:spPr>
          <a:xfrm>
            <a:off x="6209705" y="2392085"/>
            <a:ext cx="3693676" cy="681990"/>
          </a:xfrm>
          <a:prstGeom prst="rect">
            <a:avLst/>
          </a:prstGeom>
          <a:noFill/>
        </p:spPr>
        <p:txBody>
          <a:bodyPr wrap="none" lIns="0" tIns="0" rIns="0" bIns="0" rtlCol="0" anchor="t"/>
          <a:lstStyle/>
          <a:p>
            <a:pPr marL="0" indent="0" algn="ctr">
              <a:lnSpc>
                <a:spcPts val="5350"/>
              </a:lnSpc>
              <a:buNone/>
            </a:pPr>
            <a:r>
              <a:rPr lang="en-US" sz="53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1</a:t>
            </a:r>
            <a:endParaRPr lang="en-US" sz="5350" dirty="0"/>
          </a:p>
        </p:txBody>
      </p:sp>
      <p:sp>
        <p:nvSpPr>
          <p:cNvPr id="5" name="Text 2"/>
          <p:cNvSpPr/>
          <p:nvPr/>
        </p:nvSpPr>
        <p:spPr>
          <a:xfrm>
            <a:off x="6764774" y="3332202"/>
            <a:ext cx="2583418" cy="322898"/>
          </a:xfrm>
          <a:prstGeom prst="rect">
            <a:avLst/>
          </a:prstGeom>
          <a:noFill/>
        </p:spPr>
        <p:txBody>
          <a:bodyPr wrap="none" lIns="0" tIns="0" rIns="0" bIns="0" rtlCol="0" anchor="t"/>
          <a:lstStyle/>
          <a:p>
            <a:pPr marL="0" indent="0" algn="ctr">
              <a:lnSpc>
                <a:spcPts val="2500"/>
              </a:lnSpc>
              <a:buNone/>
            </a:pPr>
            <a:r>
              <a:rPr lang="en-US" sz="200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Global etakchilar</a:t>
            </a:r>
            <a:endParaRPr lang="en-US" sz="2000" dirty="0"/>
          </a:p>
        </p:txBody>
      </p:sp>
      <p:sp>
        <p:nvSpPr>
          <p:cNvPr id="6" name="Text 3"/>
          <p:cNvSpPr/>
          <p:nvPr/>
        </p:nvSpPr>
        <p:spPr>
          <a:xfrm>
            <a:off x="6209705" y="3779044"/>
            <a:ext cx="3693676" cy="991910"/>
          </a:xfrm>
          <a:prstGeom prst="rect">
            <a:avLst/>
          </a:prstGeom>
          <a:noFill/>
        </p:spPr>
        <p:txBody>
          <a:bodyPr wrap="square" lIns="0" tIns="0" rIns="0" bIns="0" rtlCol="0" anchor="t"/>
          <a:lstStyle/>
          <a:p>
            <a:pPr marL="0" indent="0" algn="ctr">
              <a:lnSpc>
                <a:spcPts val="2600"/>
              </a:lnSpc>
              <a:buNone/>
            </a:pPr>
            <a:r>
              <a:rPr lang="en-US" sz="1600" dirty="0">
                <a:solidFill>
                  <a:srgbClr val="454240"/>
                </a:solidFill>
                <a:latin typeface="DM Sans" pitchFamily="34" charset="0"/>
                <a:ea typeface="DM Sans" pitchFamily="34" charset="-122"/>
                <a:cs typeface="DM Sans" pitchFamily="34" charset="-120"/>
              </a:rPr>
              <a:t>G'arbiy Yevropa va Amerika mamlakatlari jahon siyosiy va iqtisodiy tizimidagi global etakchilardir.</a:t>
            </a:r>
            <a:endParaRPr lang="en-US" sz="1600" dirty="0"/>
          </a:p>
        </p:txBody>
      </p:sp>
      <p:sp>
        <p:nvSpPr>
          <p:cNvPr id="7" name="Text 4"/>
          <p:cNvSpPr/>
          <p:nvPr/>
        </p:nvSpPr>
        <p:spPr>
          <a:xfrm>
            <a:off x="10213300" y="2392085"/>
            <a:ext cx="3693795" cy="681990"/>
          </a:xfrm>
          <a:prstGeom prst="rect">
            <a:avLst/>
          </a:prstGeom>
          <a:noFill/>
        </p:spPr>
        <p:txBody>
          <a:bodyPr wrap="none" lIns="0" tIns="0" rIns="0" bIns="0" rtlCol="0" anchor="t"/>
          <a:lstStyle/>
          <a:p>
            <a:pPr marL="0" indent="0" algn="ctr">
              <a:lnSpc>
                <a:spcPts val="5350"/>
              </a:lnSpc>
              <a:buNone/>
            </a:pPr>
            <a:r>
              <a:rPr lang="en-US" sz="53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2</a:t>
            </a:r>
            <a:endParaRPr lang="en-US" sz="5350" dirty="0"/>
          </a:p>
        </p:txBody>
      </p:sp>
      <p:sp>
        <p:nvSpPr>
          <p:cNvPr id="8" name="Text 5"/>
          <p:cNvSpPr/>
          <p:nvPr/>
        </p:nvSpPr>
        <p:spPr>
          <a:xfrm>
            <a:off x="10761821" y="3332202"/>
            <a:ext cx="2596753" cy="322898"/>
          </a:xfrm>
          <a:prstGeom prst="rect">
            <a:avLst/>
          </a:prstGeom>
          <a:noFill/>
        </p:spPr>
        <p:txBody>
          <a:bodyPr wrap="none" lIns="0" tIns="0" rIns="0" bIns="0" rtlCol="0" anchor="t"/>
          <a:lstStyle/>
          <a:p>
            <a:pPr marL="0" indent="0" algn="ctr">
              <a:lnSpc>
                <a:spcPts val="2500"/>
              </a:lnSpc>
              <a:buNone/>
            </a:pPr>
            <a:r>
              <a:rPr lang="en-US" sz="200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Xalqaro tashkilotlar</a:t>
            </a:r>
            <a:endParaRPr lang="en-US" sz="2000" dirty="0"/>
          </a:p>
        </p:txBody>
      </p:sp>
      <p:sp>
        <p:nvSpPr>
          <p:cNvPr id="9" name="Text 6"/>
          <p:cNvSpPr/>
          <p:nvPr/>
        </p:nvSpPr>
        <p:spPr>
          <a:xfrm>
            <a:off x="10213300" y="3779044"/>
            <a:ext cx="3693795" cy="991910"/>
          </a:xfrm>
          <a:prstGeom prst="rect">
            <a:avLst/>
          </a:prstGeom>
          <a:noFill/>
        </p:spPr>
        <p:txBody>
          <a:bodyPr wrap="square" lIns="0" tIns="0" rIns="0" bIns="0" rtlCol="0" anchor="t"/>
          <a:lstStyle/>
          <a:p>
            <a:pPr marL="0" indent="0" algn="ctr">
              <a:lnSpc>
                <a:spcPts val="2600"/>
              </a:lnSpc>
              <a:buNone/>
            </a:pPr>
            <a:r>
              <a:rPr lang="en-US" sz="1600" dirty="0">
                <a:solidFill>
                  <a:srgbClr val="454240"/>
                </a:solidFill>
                <a:latin typeface="DM Sans" pitchFamily="34" charset="0"/>
                <a:ea typeface="DM Sans" pitchFamily="34" charset="-122"/>
                <a:cs typeface="DM Sans" pitchFamily="34" charset="-120"/>
              </a:rPr>
              <a:t>Ular BMT, NATO, G20 va boshqa muhim xalqaro tashkilotlarning asoschilaridan biridir.</a:t>
            </a:r>
            <a:endParaRPr lang="en-US" sz="1600" dirty="0"/>
          </a:p>
        </p:txBody>
      </p:sp>
      <p:sp>
        <p:nvSpPr>
          <p:cNvPr id="10" name="Text 7"/>
          <p:cNvSpPr/>
          <p:nvPr/>
        </p:nvSpPr>
        <p:spPr>
          <a:xfrm>
            <a:off x="8211503" y="5494139"/>
            <a:ext cx="3693676" cy="681990"/>
          </a:xfrm>
          <a:prstGeom prst="rect">
            <a:avLst/>
          </a:prstGeom>
          <a:noFill/>
        </p:spPr>
        <p:txBody>
          <a:bodyPr wrap="none" lIns="0" tIns="0" rIns="0" bIns="0" rtlCol="0" anchor="t"/>
          <a:lstStyle/>
          <a:p>
            <a:pPr marL="0" indent="0" algn="ctr">
              <a:lnSpc>
                <a:spcPts val="5350"/>
              </a:lnSpc>
              <a:buNone/>
            </a:pPr>
            <a:r>
              <a:rPr lang="en-US" sz="535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3</a:t>
            </a:r>
            <a:endParaRPr lang="en-US" sz="5350" dirty="0"/>
          </a:p>
        </p:txBody>
      </p:sp>
      <p:sp>
        <p:nvSpPr>
          <p:cNvPr id="11" name="Text 8"/>
          <p:cNvSpPr/>
          <p:nvPr/>
        </p:nvSpPr>
        <p:spPr>
          <a:xfrm>
            <a:off x="8529757" y="6434257"/>
            <a:ext cx="3057168" cy="322898"/>
          </a:xfrm>
          <a:prstGeom prst="rect">
            <a:avLst/>
          </a:prstGeom>
          <a:noFill/>
        </p:spPr>
        <p:txBody>
          <a:bodyPr wrap="none" lIns="0" tIns="0" rIns="0" bIns="0" rtlCol="0" anchor="t"/>
          <a:lstStyle/>
          <a:p>
            <a:pPr marL="0" indent="0" algn="ctr">
              <a:lnSpc>
                <a:spcPts val="2500"/>
              </a:lnSpc>
              <a:buNone/>
            </a:pPr>
            <a:r>
              <a:rPr lang="en-US" sz="200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Savdo va investitsiyalar</a:t>
            </a:r>
            <a:endParaRPr lang="en-US" sz="2000" dirty="0"/>
          </a:p>
        </p:txBody>
      </p:sp>
      <p:sp>
        <p:nvSpPr>
          <p:cNvPr id="12" name="Text 9"/>
          <p:cNvSpPr/>
          <p:nvPr/>
        </p:nvSpPr>
        <p:spPr>
          <a:xfrm>
            <a:off x="8211503" y="6881098"/>
            <a:ext cx="3693676" cy="661273"/>
          </a:xfrm>
          <a:prstGeom prst="rect">
            <a:avLst/>
          </a:prstGeom>
          <a:noFill/>
        </p:spPr>
        <p:txBody>
          <a:bodyPr wrap="square" lIns="0" tIns="0" rIns="0" bIns="0" rtlCol="0" anchor="t"/>
          <a:lstStyle/>
          <a:p>
            <a:pPr marL="0" indent="0" algn="ctr">
              <a:lnSpc>
                <a:spcPts val="2600"/>
              </a:lnSpc>
              <a:buNone/>
            </a:pPr>
            <a:r>
              <a:rPr lang="en-US" sz="1600" dirty="0">
                <a:solidFill>
                  <a:srgbClr val="454240"/>
                </a:solidFill>
                <a:latin typeface="DM Sans" pitchFamily="34" charset="0"/>
                <a:ea typeface="DM Sans" pitchFamily="34" charset="-122"/>
                <a:cs typeface="DM Sans" pitchFamily="34" charset="-120"/>
              </a:rPr>
              <a:t>Ular jahon savdo va investitsiyalarining asosiy markazlaridir.</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821055"/>
            <a:ext cx="10290096" cy="708779"/>
          </a:xfrm>
          <a:prstGeom prst="rect">
            <a:avLst/>
          </a:prstGeom>
          <a:noFill/>
        </p:spPr>
        <p:txBody>
          <a:bodyPr wrap="none" lIns="0" tIns="0" rIns="0" bIns="0" rtlCol="0" anchor="t"/>
          <a:lstStyle/>
          <a:p>
            <a:pPr marL="0" indent="0">
              <a:lnSpc>
                <a:spcPts val="5550"/>
              </a:lnSpc>
              <a:buNone/>
            </a:pPr>
            <a:r>
              <a:rPr lang="en-US" sz="4450" dirty="0">
                <a:solidFill>
                  <a:srgbClr val="5C4E3D"/>
                </a:solidFill>
                <a:latin typeface="Libre Baskerville" panose="02000000000000000000" pitchFamily="34" charset="0"/>
                <a:ea typeface="Libre Baskerville" panose="02000000000000000000" pitchFamily="34" charset="-122"/>
                <a:cs typeface="Libre Baskerville" panose="02000000000000000000" pitchFamily="34" charset="-120"/>
              </a:rPr>
              <a:t>Innovatsion faoliyatni rivojlantirish</a:t>
            </a:r>
            <a:endParaRPr lang="en-US" sz="4450" dirty="0"/>
          </a:p>
        </p:txBody>
      </p:sp>
      <p:pic>
        <p:nvPicPr>
          <p:cNvPr id="3" name="Image 0" descr="preencoded.png"/>
          <p:cNvPicPr>
            <a:picLocks noChangeAspect="1"/>
          </p:cNvPicPr>
          <p:nvPr/>
        </p:nvPicPr>
        <p:blipFill>
          <a:blip r:embed="rId1"/>
          <a:stretch>
            <a:fillRect/>
          </a:stretch>
        </p:blipFill>
        <p:spPr>
          <a:xfrm>
            <a:off x="793790" y="1983462"/>
            <a:ext cx="6351270" cy="3925372"/>
          </a:xfrm>
          <a:prstGeom prst="rect">
            <a:avLst/>
          </a:prstGeom>
        </p:spPr>
      </p:pic>
      <p:sp>
        <p:nvSpPr>
          <p:cNvPr id="4" name="Text 1"/>
          <p:cNvSpPr/>
          <p:nvPr/>
        </p:nvSpPr>
        <p:spPr>
          <a:xfrm>
            <a:off x="793790" y="6192322"/>
            <a:ext cx="3195876" cy="354330"/>
          </a:xfrm>
          <a:prstGeom prst="rect">
            <a:avLst/>
          </a:prstGeom>
          <a:noFill/>
        </p:spPr>
        <p:txBody>
          <a:bodyPr wrap="none" lIns="0" tIns="0" rIns="0" bIns="0" rtlCol="0" anchor="t"/>
          <a:lstStyle/>
          <a:p>
            <a:pPr marL="0" indent="0" algn="l">
              <a:lnSpc>
                <a:spcPts val="2750"/>
              </a:lnSpc>
              <a:buNone/>
            </a:pPr>
            <a:r>
              <a:rPr lang="en-US" sz="220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Texnologik taraqqiyot</a:t>
            </a:r>
            <a:endParaRPr lang="en-US" sz="2200" dirty="0"/>
          </a:p>
        </p:txBody>
      </p:sp>
      <p:sp>
        <p:nvSpPr>
          <p:cNvPr id="5" name="Text 2"/>
          <p:cNvSpPr/>
          <p:nvPr/>
        </p:nvSpPr>
        <p:spPr>
          <a:xfrm>
            <a:off x="793790" y="6682740"/>
            <a:ext cx="6351270" cy="725805"/>
          </a:xfrm>
          <a:prstGeom prst="rect">
            <a:avLst/>
          </a:prstGeom>
          <a:noFill/>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Texnologik taraqqiyotni rag'batlantirish iqtisodiy o'sish va jamiyatning farovonligini oshiradi.</a:t>
            </a:r>
            <a:endParaRPr lang="en-US" sz="1750" dirty="0"/>
          </a:p>
        </p:txBody>
      </p:sp>
      <p:pic>
        <p:nvPicPr>
          <p:cNvPr id="6" name="Image 1" descr="preencoded.png"/>
          <p:cNvPicPr>
            <a:picLocks noChangeAspect="1"/>
          </p:cNvPicPr>
          <p:nvPr/>
        </p:nvPicPr>
        <p:blipFill>
          <a:blip r:embed="rId2"/>
          <a:stretch>
            <a:fillRect/>
          </a:stretch>
        </p:blipFill>
        <p:spPr>
          <a:xfrm>
            <a:off x="7485221" y="1983462"/>
            <a:ext cx="6351389" cy="3925372"/>
          </a:xfrm>
          <a:prstGeom prst="rect">
            <a:avLst/>
          </a:prstGeom>
        </p:spPr>
      </p:pic>
      <p:sp>
        <p:nvSpPr>
          <p:cNvPr id="7" name="Text 3"/>
          <p:cNvSpPr/>
          <p:nvPr/>
        </p:nvSpPr>
        <p:spPr>
          <a:xfrm>
            <a:off x="7485221" y="6192322"/>
            <a:ext cx="2835235" cy="354330"/>
          </a:xfrm>
          <a:prstGeom prst="rect">
            <a:avLst/>
          </a:prstGeom>
          <a:noFill/>
        </p:spPr>
        <p:txBody>
          <a:bodyPr wrap="none" lIns="0" tIns="0" rIns="0" bIns="0" rtlCol="0" anchor="t"/>
          <a:lstStyle/>
          <a:p>
            <a:pPr marL="0" indent="0" algn="l">
              <a:lnSpc>
                <a:spcPts val="2750"/>
              </a:lnSpc>
              <a:buNone/>
            </a:pPr>
            <a:r>
              <a:rPr lang="en-US" sz="2200" dirty="0">
                <a:solidFill>
                  <a:srgbClr val="454240"/>
                </a:solidFill>
                <a:latin typeface="Libre Baskerville" panose="02000000000000000000" pitchFamily="34" charset="0"/>
                <a:ea typeface="Libre Baskerville" panose="02000000000000000000" pitchFamily="34" charset="-122"/>
                <a:cs typeface="Libre Baskerville" panose="02000000000000000000" pitchFamily="34" charset="-120"/>
              </a:rPr>
              <a:t>Ilmiy kashfiyotlar</a:t>
            </a:r>
            <a:endParaRPr lang="en-US" sz="2200" dirty="0"/>
          </a:p>
        </p:txBody>
      </p:sp>
      <p:sp>
        <p:nvSpPr>
          <p:cNvPr id="8" name="Text 4"/>
          <p:cNvSpPr/>
          <p:nvPr/>
        </p:nvSpPr>
        <p:spPr>
          <a:xfrm>
            <a:off x="7485221" y="6682740"/>
            <a:ext cx="6351389" cy="725805"/>
          </a:xfrm>
          <a:prstGeom prst="rect">
            <a:avLst/>
          </a:prstGeom>
          <a:noFill/>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Ilmiy kashfiyotlar va innovatsiyalar jamiyatning muammolarini hal qilishga yordam beradi.</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4376</Words>
  <Application>WPS Presentation</Application>
  <PresentationFormat>On-screen Show (16:9)</PresentationFormat>
  <Paragraphs>142</Paragraphs>
  <Slides>10</Slides>
  <Notes>10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10</vt:i4>
      </vt:variant>
    </vt:vector>
  </HeadingPairs>
  <TitlesOfParts>
    <vt:vector size="27" baseType="lpstr">
      <vt:lpstr>Arial</vt:lpstr>
      <vt:lpstr>SimSun</vt:lpstr>
      <vt:lpstr>Wingdings</vt:lpstr>
      <vt:lpstr>Libre Baskerville</vt:lpstr>
      <vt:lpstr>Libre Baskerville</vt:lpstr>
      <vt:lpstr>Libre Baskerville</vt:lpstr>
      <vt:lpstr>DM Sans</vt:lpstr>
      <vt:lpstr>DM Sans</vt:lpstr>
      <vt:lpstr>DM Sans</vt:lpstr>
      <vt:lpstr>DM Sans Bold</vt:lpstr>
      <vt:lpstr>Segoe Print</vt:lpstr>
      <vt:lpstr>DM Sans Bold</vt:lpstr>
      <vt:lpstr>DM Sans Bold</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Mirjalol Sayfullayev</cp:lastModifiedBy>
  <cp:revision>2</cp:revision>
  <dcterms:created xsi:type="dcterms:W3CDTF">2025-01-25T07:00:00Z</dcterms:created>
  <dcterms:modified xsi:type="dcterms:W3CDTF">2025-01-27T05:32:15Z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61BBF7B33D90442E9224725139F614EC_12</vt:lpwstr>
  </property>
  <property fmtid="{D5CDD505-2E9C-101B-9397-08002B2CF9AE}" pid="3" name="KSOProductBuildVer">
    <vt:lpwstr>1049-12.2.0.19805</vt:lpwstr>
  </property>
</Properties>
</file>