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8229600"/>
  <p:notesSz cx="8229600" cy="14630400"/>
  <p:embeddedFontLst>
    <p:embeddedFont>
      <p:font typeface="Bitter Medium" pitchFamily="34" charset="0"/>
      <p:bold r:id="rId17"/>
    </p:embeddedFont>
    <p:embeddedFont>
      <p:font typeface="Bitter Medium" pitchFamily="34" charset="-122"/>
      <p:bold r:id="rId18"/>
    </p:embeddedFont>
    <p:embeddedFont>
      <p:font typeface="Bitter Medium" pitchFamily="34" charset="-120"/>
      <p:bold r:id="rId19"/>
    </p:embeddedFont>
    <p:embeddedFont>
      <p:font typeface="Open Sans" pitchFamily="34" charset="0"/>
      <p:bold r:id="rId20"/>
    </p:embeddedFont>
    <p:embeddedFont>
      <p:font typeface="Open Sans" pitchFamily="34" charset="-122"/>
      <p:bold r:id="rId21"/>
    </p:embeddedFont>
    <p:embeddedFont>
      <p:font typeface="Open Sans" pitchFamily="34" charset="-120"/>
      <p:bold r:id="rId22"/>
    </p:embeddedFont>
    <p:embeddedFont>
      <p:font typeface="Calibri" panose="020F0502020204030204" charset="0"/>
      <p:regular r:id="rId23"/>
      <p:bold r:id="rId24"/>
      <p:italic r:id="rId25"/>
      <p:boldItalic r:id="rId2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p:spPr>
      </p:sp>
      <p:sp>
        <p:nvSpPr>
          <p:cNvPr id="3" name="Shape 1"/>
          <p:cNvSpPr/>
          <p:nvPr/>
        </p:nvSpPr>
        <p:spPr>
          <a:xfrm>
            <a:off x="0" y="0"/>
            <a:ext cx="14630400" cy="8229600"/>
          </a:xfrm>
          <a:prstGeom prst="rect">
            <a:avLst/>
          </a:prstGeom>
          <a:solidFill>
            <a:srgbClr val="FFF8F0"/>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65534"/>
            <a:ext cx="7556421" cy="1417558"/>
          </a:xfrm>
          <a:prstGeom prst="rect">
            <a:avLst/>
          </a:prstGeom>
          <a:noFill/>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Janubiy va Shimoliy Yevropa: Diktatura va Demokratiya</a:t>
            </a:r>
            <a:endParaRPr lang="en-US" sz="4450" dirty="0"/>
          </a:p>
        </p:txBody>
      </p:sp>
      <p:sp>
        <p:nvSpPr>
          <p:cNvPr id="4" name="Text 1"/>
          <p:cNvSpPr/>
          <p:nvPr/>
        </p:nvSpPr>
        <p:spPr>
          <a:xfrm>
            <a:off x="793790" y="4123253"/>
            <a:ext cx="7556421" cy="1088708"/>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Ushbu taqdimot Janubiy va Shimoliy Yevropada diktatura va demokratiya tarixini, shuningdek, Sovet Ittifoqining qulashi va mustaqillikka olib kelgan islohotlarni o'rganadi.</a:t>
            </a:r>
            <a:endParaRPr lang="en-US" sz="1750" dirty="0"/>
          </a:p>
        </p:txBody>
      </p:sp>
      <p:sp>
        <p:nvSpPr>
          <p:cNvPr id="5" name="Shape 2"/>
          <p:cNvSpPr/>
          <p:nvPr/>
        </p:nvSpPr>
        <p:spPr>
          <a:xfrm>
            <a:off x="793790" y="5484019"/>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2"/>
          <a:stretch>
            <a:fillRect/>
          </a:stretch>
        </p:blipFill>
        <p:spPr>
          <a:xfrm>
            <a:off x="801410" y="5491639"/>
            <a:ext cx="347663" cy="347663"/>
          </a:xfrm>
          <a:prstGeom prst="rect">
            <a:avLst/>
          </a:prstGeom>
        </p:spPr>
      </p:pic>
      <p:sp>
        <p:nvSpPr>
          <p:cNvPr id="7" name="Text 3"/>
          <p:cNvSpPr/>
          <p:nvPr/>
        </p:nvSpPr>
        <p:spPr>
          <a:xfrm>
            <a:off x="1270040" y="5467112"/>
            <a:ext cx="1975366" cy="396835"/>
          </a:xfrm>
          <a:prstGeom prst="rect">
            <a:avLst/>
          </a:prstGeom>
          <a:noFill/>
        </p:spPr>
        <p:txBody>
          <a:bodyPr wrap="none" lIns="0" tIns="0" rIns="0" bIns="0" rtlCol="0" anchor="t"/>
          <a:lstStyle/>
          <a:p>
            <a:pPr marL="0" indent="0" algn="l">
              <a:lnSpc>
                <a:spcPts val="3100"/>
              </a:lnSpc>
              <a:buNone/>
            </a:pPr>
            <a:r>
              <a:rPr lang="en-US" sz="2200" dirty="0">
                <a:ln/>
                <a:solidFill>
                  <a:schemeClr val="tx1"/>
                </a:solidFill>
                <a:effectLst>
                  <a:outerShdw blurRad="38100" dist="19050" dir="2700000" algn="tl" rotWithShape="0">
                    <a:schemeClr val="dk1">
                      <a:alpha val="40000"/>
                    </a:schemeClr>
                  </a:outerShdw>
                </a:effectLst>
                <a:sym typeface="+mn-ea"/>
              </a:rPr>
              <a:t>Artiqova Adolat Ataboyevna</a:t>
            </a:r>
            <a:endParaRPr lang="en-US" sz="2200" dirty="0">
              <a:ln/>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28624"/>
            <a:ext cx="7556421" cy="1417558"/>
          </a:xfrm>
          <a:prstGeom prst="rect">
            <a:avLst/>
          </a:prstGeom>
          <a:noFill/>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Xulosa: O'tkan Davr va Bugungi Kun</a:t>
            </a:r>
            <a:endParaRPr lang="en-US" sz="4450" dirty="0"/>
          </a:p>
        </p:txBody>
      </p:sp>
      <p:sp>
        <p:nvSpPr>
          <p:cNvPr id="4" name="Text 1"/>
          <p:cNvSpPr/>
          <p:nvPr/>
        </p:nvSpPr>
        <p:spPr>
          <a:xfrm>
            <a:off x="793790" y="4086344"/>
            <a:ext cx="7556421" cy="1814513"/>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Sovet Ittifoqining qulashi va Sharqiy Yevropa mamlakatlarining mustaqillikka erishishi jahon tarixida muhim o'zgarishlarni keltirdi. Bugungi kunda, Yevropa mamlakatlari o'zlarining rivojlanish yo'llarini tanlamoqda, o'zaro hamkorlik qilmoqda va dunyo siyosiy xaritasida muhim o'rin tutishga intilyapti.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8814197" cy="708779"/>
          </a:xfrm>
          <a:prstGeom prst="rect">
            <a:avLst/>
          </a:prstGeom>
          <a:noFill/>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Sovet Ittifoqida Islohotlar va Inqiroz</a:t>
            </a:r>
            <a:endParaRPr lang="en-US" sz="4450" dirty="0"/>
          </a:p>
        </p:txBody>
      </p:sp>
      <p:sp>
        <p:nvSpPr>
          <p:cNvPr id="3" name="Text 1"/>
          <p:cNvSpPr/>
          <p:nvPr/>
        </p:nvSpPr>
        <p:spPr>
          <a:xfrm>
            <a:off x="793790" y="3271361"/>
            <a:ext cx="3160871" cy="354330"/>
          </a:xfrm>
          <a:prstGeom prst="rect">
            <a:avLst/>
          </a:prstGeom>
          <a:noFill/>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Sovet Ittifoqining Qulashi</a:t>
            </a:r>
            <a:endParaRPr lang="en-US" sz="2200" dirty="0"/>
          </a:p>
        </p:txBody>
      </p:sp>
      <p:sp>
        <p:nvSpPr>
          <p:cNvPr id="4" name="Text 2"/>
          <p:cNvSpPr/>
          <p:nvPr/>
        </p:nvSpPr>
        <p:spPr>
          <a:xfrm>
            <a:off x="793790" y="3852505"/>
            <a:ext cx="6244709" cy="2177415"/>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Sovet Ittifoqining qulashi o'z davridagi eng muhim voqealardan biri hisoblanadi. U Sovuq urushning yakunlanishiga va dunyo siyosiy xaritasining qayta shakllanishiga olib keldi. Sovet Ittifoqining qulashi iqtisodiy muammolar, siyosiy nobarqarlik va milliy g'oyalarni qayta tiklashga bo'lgan intilish natijasida yuzaga keldi.</a:t>
            </a:r>
            <a:endParaRPr lang="en-US" sz="1750" dirty="0"/>
          </a:p>
        </p:txBody>
      </p:sp>
      <p:sp>
        <p:nvSpPr>
          <p:cNvPr id="5" name="Text 3"/>
          <p:cNvSpPr/>
          <p:nvPr/>
        </p:nvSpPr>
        <p:spPr>
          <a:xfrm>
            <a:off x="7599521" y="3271361"/>
            <a:ext cx="2835235" cy="354330"/>
          </a:xfrm>
          <a:prstGeom prst="rect">
            <a:avLst/>
          </a:prstGeom>
          <a:noFill/>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Kommunistik Tuzum</a:t>
            </a:r>
            <a:endParaRPr lang="en-US" sz="2200" dirty="0"/>
          </a:p>
        </p:txBody>
      </p:sp>
      <p:sp>
        <p:nvSpPr>
          <p:cNvPr id="6" name="Text 4"/>
          <p:cNvSpPr/>
          <p:nvPr/>
        </p:nvSpPr>
        <p:spPr>
          <a:xfrm>
            <a:off x="7599521" y="3852505"/>
            <a:ext cx="6244709" cy="1451610"/>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Sovet Ittifoqida kommunistik tuzum yillar davomida keng tarqalgan edi va u inqirozga olib keldi. Iqtisodiy muammolar, siyosiy nobarqarlik va milliy g'oyalarni qayta tiklashga bo'lgan intilish bu tizimning qulashiga olib keldi.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8660" y="619482"/>
            <a:ext cx="7726680" cy="1265634"/>
          </a:xfrm>
          <a:prstGeom prst="rect">
            <a:avLst/>
          </a:prstGeom>
          <a:noFill/>
        </p:spPr>
        <p:txBody>
          <a:bodyPr wrap="square" lIns="0" tIns="0" rIns="0" bIns="0" rtlCol="0" anchor="t"/>
          <a:lstStyle/>
          <a:p>
            <a:pPr marL="0" indent="0">
              <a:lnSpc>
                <a:spcPts val="4950"/>
              </a:lnSpc>
              <a:buNone/>
            </a:pPr>
            <a:r>
              <a:rPr lang="en-US" sz="3950" kern="0" spc="-120" dirty="0">
                <a:solidFill>
                  <a:srgbClr val="2C3F42"/>
                </a:solidFill>
                <a:latin typeface="Bitter Medium" pitchFamily="34" charset="0"/>
                <a:ea typeface="Bitter Medium" pitchFamily="34" charset="-122"/>
                <a:cs typeface="Bitter Medium" pitchFamily="34" charset="-120"/>
              </a:rPr>
              <a:t>Gorbachev va "Yangi Fikrlash" Siyosati</a:t>
            </a:r>
            <a:endParaRPr lang="en-US" sz="3950" dirty="0"/>
          </a:p>
        </p:txBody>
      </p:sp>
      <p:sp>
        <p:nvSpPr>
          <p:cNvPr id="4" name="Shape 1"/>
          <p:cNvSpPr/>
          <p:nvPr/>
        </p:nvSpPr>
        <p:spPr>
          <a:xfrm>
            <a:off x="708660" y="2416612"/>
            <a:ext cx="455533" cy="455533"/>
          </a:xfrm>
          <a:prstGeom prst="roundRect">
            <a:avLst>
              <a:gd name="adj" fmla="val 18671"/>
            </a:avLst>
          </a:prstGeom>
          <a:solidFill>
            <a:srgbClr val="FCE2CF"/>
          </a:solidFill>
          <a:ln w="7620">
            <a:solidFill>
              <a:srgbClr val="E2C8B5"/>
            </a:solidFill>
            <a:prstDash val="solid"/>
          </a:ln>
        </p:spPr>
      </p:sp>
      <p:sp>
        <p:nvSpPr>
          <p:cNvPr id="5" name="Text 2"/>
          <p:cNvSpPr/>
          <p:nvPr/>
        </p:nvSpPr>
        <p:spPr>
          <a:xfrm>
            <a:off x="877848" y="2492454"/>
            <a:ext cx="117038" cy="303728"/>
          </a:xfrm>
          <a:prstGeom prst="rect">
            <a:avLst/>
          </a:prstGeom>
          <a:noFill/>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1</a:t>
            </a:r>
            <a:endParaRPr lang="en-US" sz="2350" dirty="0"/>
          </a:p>
        </p:txBody>
      </p:sp>
      <p:sp>
        <p:nvSpPr>
          <p:cNvPr id="6" name="Text 3"/>
          <p:cNvSpPr/>
          <p:nvPr/>
        </p:nvSpPr>
        <p:spPr>
          <a:xfrm>
            <a:off x="1366599" y="2416612"/>
            <a:ext cx="2531269" cy="316349"/>
          </a:xfrm>
          <a:prstGeom prst="rect">
            <a:avLst/>
          </a:prstGeom>
          <a:noFill/>
        </p:spPr>
        <p:txBody>
          <a:bodyPr wrap="none" lIns="0" tIns="0" rIns="0" bIns="0" rtlCol="0" anchor="t"/>
          <a:lstStyle/>
          <a:p>
            <a:pPr marL="0" indent="0">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Perestroyka</a:t>
            </a:r>
            <a:endParaRPr lang="en-US" sz="1950" dirty="0"/>
          </a:p>
        </p:txBody>
      </p:sp>
      <p:sp>
        <p:nvSpPr>
          <p:cNvPr id="7" name="Text 4"/>
          <p:cNvSpPr/>
          <p:nvPr/>
        </p:nvSpPr>
        <p:spPr>
          <a:xfrm>
            <a:off x="1366599" y="2854404"/>
            <a:ext cx="3104198" cy="2267783"/>
          </a:xfrm>
          <a:prstGeom prst="rect">
            <a:avLst/>
          </a:prstGeom>
          <a:noFill/>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Gorbachevning Perestroyka siyosati Sovet Ittifoqining iqtisodiy tizimini isloh qilishni maqsad qilgan edi. U davlat nazoratidan chiqish va bozor mexanizmlarini qo'llash orqali iqtisodiyotni rivojlantirishni maqsad qilgan.</a:t>
            </a:r>
            <a:endParaRPr lang="en-US" sz="1550" dirty="0"/>
          </a:p>
        </p:txBody>
      </p:sp>
      <p:sp>
        <p:nvSpPr>
          <p:cNvPr id="8" name="Shape 5"/>
          <p:cNvSpPr/>
          <p:nvPr/>
        </p:nvSpPr>
        <p:spPr>
          <a:xfrm>
            <a:off x="4673203" y="2416612"/>
            <a:ext cx="455533" cy="455533"/>
          </a:xfrm>
          <a:prstGeom prst="roundRect">
            <a:avLst>
              <a:gd name="adj" fmla="val 18671"/>
            </a:avLst>
          </a:prstGeom>
          <a:solidFill>
            <a:srgbClr val="FCE2CF"/>
          </a:solidFill>
          <a:ln w="7620">
            <a:solidFill>
              <a:srgbClr val="E2C8B5"/>
            </a:solidFill>
            <a:prstDash val="solid"/>
          </a:ln>
        </p:spPr>
      </p:sp>
      <p:sp>
        <p:nvSpPr>
          <p:cNvPr id="9" name="Text 6"/>
          <p:cNvSpPr/>
          <p:nvPr/>
        </p:nvSpPr>
        <p:spPr>
          <a:xfrm>
            <a:off x="4821912" y="2492454"/>
            <a:ext cx="157996" cy="303728"/>
          </a:xfrm>
          <a:prstGeom prst="rect">
            <a:avLst/>
          </a:prstGeom>
          <a:noFill/>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2</a:t>
            </a:r>
            <a:endParaRPr lang="en-US" sz="2350" dirty="0"/>
          </a:p>
        </p:txBody>
      </p:sp>
      <p:sp>
        <p:nvSpPr>
          <p:cNvPr id="10" name="Text 7"/>
          <p:cNvSpPr/>
          <p:nvPr/>
        </p:nvSpPr>
        <p:spPr>
          <a:xfrm>
            <a:off x="5331143" y="2416612"/>
            <a:ext cx="2531269" cy="316349"/>
          </a:xfrm>
          <a:prstGeom prst="rect">
            <a:avLst/>
          </a:prstGeom>
          <a:noFill/>
        </p:spPr>
        <p:txBody>
          <a:bodyPr wrap="none" lIns="0" tIns="0" rIns="0" bIns="0" rtlCol="0" anchor="t"/>
          <a:lstStyle/>
          <a:p>
            <a:pPr marL="0" indent="0">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Glasnost'</a:t>
            </a:r>
            <a:endParaRPr lang="en-US" sz="1950" dirty="0"/>
          </a:p>
        </p:txBody>
      </p:sp>
      <p:sp>
        <p:nvSpPr>
          <p:cNvPr id="11" name="Text 8"/>
          <p:cNvSpPr/>
          <p:nvPr/>
        </p:nvSpPr>
        <p:spPr>
          <a:xfrm>
            <a:off x="5331143" y="2854404"/>
            <a:ext cx="3104198" cy="2267783"/>
          </a:xfrm>
          <a:prstGeom prst="rect">
            <a:avLst/>
          </a:prstGeom>
          <a:noFill/>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Glasnost' siyosati Sovet Ittifoqida siyosiy ochiqlik va matbuot erkinligini o'rnatishga qaratilgan edi. U davlatning siyosiy tizimida shaffoflikni o'rnatish va jamoatchilik fikrini o'rganishga mo'ljallangan edi.</a:t>
            </a:r>
            <a:endParaRPr lang="en-US" sz="1550" dirty="0"/>
          </a:p>
        </p:txBody>
      </p:sp>
      <p:sp>
        <p:nvSpPr>
          <p:cNvPr id="12" name="Shape 9"/>
          <p:cNvSpPr/>
          <p:nvPr/>
        </p:nvSpPr>
        <p:spPr>
          <a:xfrm>
            <a:off x="708660" y="5552361"/>
            <a:ext cx="455533" cy="455533"/>
          </a:xfrm>
          <a:prstGeom prst="roundRect">
            <a:avLst>
              <a:gd name="adj" fmla="val 18671"/>
            </a:avLst>
          </a:prstGeom>
          <a:solidFill>
            <a:srgbClr val="FCE2CF"/>
          </a:solidFill>
          <a:ln w="7620">
            <a:solidFill>
              <a:srgbClr val="E2C8B5"/>
            </a:solidFill>
            <a:prstDash val="solid"/>
          </a:ln>
        </p:spPr>
      </p:sp>
      <p:sp>
        <p:nvSpPr>
          <p:cNvPr id="13" name="Text 10"/>
          <p:cNvSpPr/>
          <p:nvPr/>
        </p:nvSpPr>
        <p:spPr>
          <a:xfrm>
            <a:off x="854035" y="5628203"/>
            <a:ext cx="164663" cy="303728"/>
          </a:xfrm>
          <a:prstGeom prst="rect">
            <a:avLst/>
          </a:prstGeom>
          <a:noFill/>
        </p:spPr>
        <p:txBody>
          <a:bodyPr wrap="none" lIns="0" tIns="0" rIns="0" bIns="0" rtlCol="0" anchor="t"/>
          <a:lstStyle/>
          <a:p>
            <a:pPr marL="0" indent="0" algn="ctr">
              <a:lnSpc>
                <a:spcPts val="2350"/>
              </a:lnSpc>
              <a:buNone/>
            </a:pPr>
            <a:r>
              <a:rPr lang="en-US" sz="2350" kern="0" spc="-72" dirty="0">
                <a:solidFill>
                  <a:srgbClr val="2B2E3C"/>
                </a:solidFill>
                <a:latin typeface="Bitter Medium" pitchFamily="34" charset="0"/>
                <a:ea typeface="Bitter Medium" pitchFamily="34" charset="-122"/>
                <a:cs typeface="Bitter Medium" pitchFamily="34" charset="-120"/>
              </a:rPr>
              <a:t>3</a:t>
            </a:r>
            <a:endParaRPr lang="en-US" sz="2350" dirty="0"/>
          </a:p>
        </p:txBody>
      </p:sp>
      <p:sp>
        <p:nvSpPr>
          <p:cNvPr id="14" name="Text 11"/>
          <p:cNvSpPr/>
          <p:nvPr/>
        </p:nvSpPr>
        <p:spPr>
          <a:xfrm>
            <a:off x="1366599" y="5552361"/>
            <a:ext cx="2531269" cy="316349"/>
          </a:xfrm>
          <a:prstGeom prst="rect">
            <a:avLst/>
          </a:prstGeom>
          <a:noFill/>
        </p:spPr>
        <p:txBody>
          <a:bodyPr wrap="none" lIns="0" tIns="0" rIns="0" bIns="0" rtlCol="0" anchor="t"/>
          <a:lstStyle/>
          <a:p>
            <a:pPr marL="0" indent="0">
              <a:lnSpc>
                <a:spcPts val="2450"/>
              </a:lnSpc>
              <a:buNone/>
            </a:pPr>
            <a:r>
              <a:rPr lang="en-US" sz="1950" kern="0" spc="-60" dirty="0">
                <a:solidFill>
                  <a:srgbClr val="2B2E3C"/>
                </a:solidFill>
                <a:latin typeface="Bitter Medium" pitchFamily="34" charset="0"/>
                <a:ea typeface="Bitter Medium" pitchFamily="34" charset="-122"/>
                <a:cs typeface="Bitter Medium" pitchFamily="34" charset="-120"/>
              </a:rPr>
              <a:t>Yangi Fikrlash</a:t>
            </a:r>
            <a:endParaRPr lang="en-US" sz="1950" dirty="0"/>
          </a:p>
        </p:txBody>
      </p:sp>
      <p:sp>
        <p:nvSpPr>
          <p:cNvPr id="15" name="Text 12"/>
          <p:cNvSpPr/>
          <p:nvPr/>
        </p:nvSpPr>
        <p:spPr>
          <a:xfrm>
            <a:off x="1366599" y="5990153"/>
            <a:ext cx="7068741" cy="1619845"/>
          </a:xfrm>
          <a:prstGeom prst="rect">
            <a:avLst/>
          </a:prstGeom>
          <a:noFill/>
        </p:spPr>
        <p:txBody>
          <a:bodyPr wrap="square" lIns="0" tIns="0" rIns="0" bIns="0" rtlCol="0" anchor="t"/>
          <a:lstStyle/>
          <a:p>
            <a:pPr marL="0" indent="0">
              <a:lnSpc>
                <a:spcPts val="2550"/>
              </a:lnSpc>
              <a:buNone/>
            </a:pPr>
            <a:r>
              <a:rPr lang="en-US" sz="1550" kern="0" spc="-32" dirty="0">
                <a:solidFill>
                  <a:srgbClr val="2B2E3C"/>
                </a:solidFill>
                <a:latin typeface="Open Sans" pitchFamily="34" charset="0"/>
                <a:ea typeface="Open Sans" pitchFamily="34" charset="-122"/>
                <a:cs typeface="Open Sans" pitchFamily="34" charset="-120"/>
              </a:rPr>
              <a:t>Gorbachevning "Yangi fikrlash" siyosati Sovuq urush davridagi dunyoqarashni o'zgartirishga qaratilgan edi. U Sovet Ittifoqining tashqi siyosatida o'zgarishni maqsad qilgan edi, xususan, G'arb mamlakatlari bilan munosabatlarni yaxshilash va qurolsizlantirish bo'yicha muzokaralarni olib borishni maqsad qilgan edi.</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610445"/>
          </a:xfrm>
          <a:prstGeom prst="rect">
            <a:avLst/>
          </a:prstGeom>
        </p:spPr>
      </p:pic>
      <p:sp>
        <p:nvSpPr>
          <p:cNvPr id="3" name="Text 0"/>
          <p:cNvSpPr/>
          <p:nvPr/>
        </p:nvSpPr>
        <p:spPr>
          <a:xfrm>
            <a:off x="730925" y="3184684"/>
            <a:ext cx="13168551" cy="1305163"/>
          </a:xfrm>
          <a:prstGeom prst="rect">
            <a:avLst/>
          </a:prstGeom>
          <a:noFill/>
        </p:spPr>
        <p:txBody>
          <a:bodyPr wrap="square" lIns="0" tIns="0" rIns="0" bIns="0" rtlCol="0" anchor="t"/>
          <a:lstStyle/>
          <a:p>
            <a:pPr marL="0" indent="0">
              <a:lnSpc>
                <a:spcPts val="5100"/>
              </a:lnSpc>
              <a:buNone/>
            </a:pPr>
            <a:r>
              <a:rPr lang="en-US" sz="4100" kern="0" spc="-123" dirty="0">
                <a:solidFill>
                  <a:srgbClr val="2C3F42"/>
                </a:solidFill>
                <a:latin typeface="Bitter Medium" pitchFamily="34" charset="0"/>
                <a:ea typeface="Bitter Medium" pitchFamily="34" charset="-122"/>
                <a:cs typeface="Bitter Medium" pitchFamily="34" charset="-120"/>
              </a:rPr>
              <a:t>Perestroyka va Glasnost' - Demokratiya Tomon Dastlabki Qadam</a:t>
            </a:r>
            <a:endParaRPr lang="en-US" sz="4100" dirty="0"/>
          </a:p>
        </p:txBody>
      </p:sp>
      <p:pic>
        <p:nvPicPr>
          <p:cNvPr id="4" name="Image 1" descr="preencoded.png"/>
          <p:cNvPicPr>
            <a:picLocks noChangeAspect="1"/>
          </p:cNvPicPr>
          <p:nvPr/>
        </p:nvPicPr>
        <p:blipFill>
          <a:blip r:embed="rId2"/>
          <a:stretch>
            <a:fillRect/>
          </a:stretch>
        </p:blipFill>
        <p:spPr>
          <a:xfrm>
            <a:off x="730925" y="4803100"/>
            <a:ext cx="522089" cy="522089"/>
          </a:xfrm>
          <a:prstGeom prst="rect">
            <a:avLst/>
          </a:prstGeom>
        </p:spPr>
      </p:pic>
      <p:sp>
        <p:nvSpPr>
          <p:cNvPr id="5" name="Text 1"/>
          <p:cNvSpPr/>
          <p:nvPr/>
        </p:nvSpPr>
        <p:spPr>
          <a:xfrm>
            <a:off x="730925" y="5534025"/>
            <a:ext cx="2610445" cy="326350"/>
          </a:xfrm>
          <a:prstGeom prst="rect">
            <a:avLst/>
          </a:prstGeom>
          <a:noFill/>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Siyosiy Erkinlik</a:t>
            </a:r>
            <a:endParaRPr lang="en-US" sz="2050" dirty="0"/>
          </a:p>
        </p:txBody>
      </p:sp>
      <p:sp>
        <p:nvSpPr>
          <p:cNvPr id="6" name="Text 2"/>
          <p:cNvSpPr/>
          <p:nvPr/>
        </p:nvSpPr>
        <p:spPr>
          <a:xfrm>
            <a:off x="730925" y="5985629"/>
            <a:ext cx="4180642" cy="1336358"/>
          </a:xfrm>
          <a:prstGeom prst="rect">
            <a:avLst/>
          </a:prstGeom>
          <a:noFill/>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Glasnost' siyosati ommaviy axborot vositalariga erkinlik berdi, jamoatchilik muhokamasi oshdi. Shaxslar o'z fikrlarini erkin ifoda etishga imkon topdilar.</a:t>
            </a:r>
            <a:endParaRPr lang="en-US" sz="1600" dirty="0"/>
          </a:p>
        </p:txBody>
      </p:sp>
      <p:pic>
        <p:nvPicPr>
          <p:cNvPr id="7" name="Image 2" descr="preencoded.png"/>
          <p:cNvPicPr>
            <a:picLocks noChangeAspect="1"/>
          </p:cNvPicPr>
          <p:nvPr/>
        </p:nvPicPr>
        <p:blipFill>
          <a:blip r:embed="rId3"/>
          <a:stretch>
            <a:fillRect/>
          </a:stretch>
        </p:blipFill>
        <p:spPr>
          <a:xfrm>
            <a:off x="5224820" y="4803100"/>
            <a:ext cx="522089" cy="522089"/>
          </a:xfrm>
          <a:prstGeom prst="rect">
            <a:avLst/>
          </a:prstGeom>
        </p:spPr>
      </p:pic>
      <p:sp>
        <p:nvSpPr>
          <p:cNvPr id="8" name="Text 3"/>
          <p:cNvSpPr/>
          <p:nvPr/>
        </p:nvSpPr>
        <p:spPr>
          <a:xfrm>
            <a:off x="5224820" y="5534025"/>
            <a:ext cx="2610445" cy="326350"/>
          </a:xfrm>
          <a:prstGeom prst="rect">
            <a:avLst/>
          </a:prstGeom>
          <a:noFill/>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Saylovlar</a:t>
            </a:r>
            <a:endParaRPr lang="en-US" sz="2050" dirty="0"/>
          </a:p>
        </p:txBody>
      </p:sp>
      <p:sp>
        <p:nvSpPr>
          <p:cNvPr id="9" name="Text 4"/>
          <p:cNvSpPr/>
          <p:nvPr/>
        </p:nvSpPr>
        <p:spPr>
          <a:xfrm>
            <a:off x="5224820" y="5985629"/>
            <a:ext cx="4180642" cy="1336358"/>
          </a:xfrm>
          <a:prstGeom prst="rect">
            <a:avLst/>
          </a:prstGeom>
          <a:noFill/>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Perestroyka va glasnost' natijasida ko'p partiyali saylovlar o'tkazildi. Bu siyosiy raqobatni va jamoatchilik ishtirokini kuchaytirdi.</a:t>
            </a:r>
            <a:endParaRPr lang="en-US" sz="1600" dirty="0"/>
          </a:p>
        </p:txBody>
      </p:sp>
      <p:pic>
        <p:nvPicPr>
          <p:cNvPr id="10" name="Image 3" descr="preencoded.png"/>
          <p:cNvPicPr>
            <a:picLocks noChangeAspect="1"/>
          </p:cNvPicPr>
          <p:nvPr/>
        </p:nvPicPr>
        <p:blipFill>
          <a:blip r:embed="rId4"/>
          <a:stretch>
            <a:fillRect/>
          </a:stretch>
        </p:blipFill>
        <p:spPr>
          <a:xfrm>
            <a:off x="9718715" y="4803100"/>
            <a:ext cx="522089" cy="522089"/>
          </a:xfrm>
          <a:prstGeom prst="rect">
            <a:avLst/>
          </a:prstGeom>
        </p:spPr>
      </p:pic>
      <p:sp>
        <p:nvSpPr>
          <p:cNvPr id="11" name="Text 5"/>
          <p:cNvSpPr/>
          <p:nvPr/>
        </p:nvSpPr>
        <p:spPr>
          <a:xfrm>
            <a:off x="9718715" y="5534025"/>
            <a:ext cx="2610445" cy="326350"/>
          </a:xfrm>
          <a:prstGeom prst="rect">
            <a:avLst/>
          </a:prstGeom>
          <a:noFill/>
        </p:spPr>
        <p:txBody>
          <a:bodyPr wrap="none" lIns="0" tIns="0" rIns="0" bIns="0" rtlCol="0" anchor="t"/>
          <a:lstStyle/>
          <a:p>
            <a:pPr marL="0" indent="0" algn="l">
              <a:lnSpc>
                <a:spcPts val="2550"/>
              </a:lnSpc>
              <a:buNone/>
            </a:pPr>
            <a:r>
              <a:rPr lang="en-US" sz="2050" kern="0" spc="-62" dirty="0">
                <a:solidFill>
                  <a:srgbClr val="2B2E3C"/>
                </a:solidFill>
                <a:latin typeface="Bitter Medium" pitchFamily="34" charset="0"/>
                <a:ea typeface="Bitter Medium" pitchFamily="34" charset="-122"/>
                <a:cs typeface="Bitter Medium" pitchFamily="34" charset="-120"/>
              </a:rPr>
              <a:t>Demokratiya O'sish</a:t>
            </a:r>
            <a:endParaRPr lang="en-US" sz="2050" dirty="0"/>
          </a:p>
        </p:txBody>
      </p:sp>
      <p:sp>
        <p:nvSpPr>
          <p:cNvPr id="12" name="Text 6"/>
          <p:cNvSpPr/>
          <p:nvPr/>
        </p:nvSpPr>
        <p:spPr>
          <a:xfrm>
            <a:off x="9718715" y="5985629"/>
            <a:ext cx="4180642" cy="1670447"/>
          </a:xfrm>
          <a:prstGeom prst="rect">
            <a:avLst/>
          </a:prstGeom>
          <a:noFill/>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Perestroyka va glasnost' Sovet Ittifoqida demokratiya tomon birinchi qadamlar edi. Ushbu islohotlar davlatning boshqaruv tizimida va jamiyat hayotida tub o'zgarishlarga olib keldi.</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2704" y="944642"/>
            <a:ext cx="12881610" cy="609600"/>
          </a:xfrm>
          <a:prstGeom prst="rect">
            <a:avLst/>
          </a:prstGeom>
          <a:noFill/>
        </p:spPr>
        <p:txBody>
          <a:bodyPr wrap="none" lIns="0" tIns="0" rIns="0" bIns="0" rtlCol="0" anchor="t"/>
          <a:lstStyle/>
          <a:p>
            <a:pPr marL="0" indent="0">
              <a:lnSpc>
                <a:spcPts val="4800"/>
              </a:lnSpc>
              <a:buNone/>
            </a:pPr>
            <a:r>
              <a:rPr lang="en-US" sz="3800" kern="0" spc="-115" dirty="0">
                <a:solidFill>
                  <a:srgbClr val="2C3F42"/>
                </a:solidFill>
                <a:latin typeface="Bitter Medium" pitchFamily="34" charset="0"/>
                <a:ea typeface="Bitter Medium" pitchFamily="34" charset="-122"/>
                <a:cs typeface="Bitter Medium" pitchFamily="34" charset="-120"/>
              </a:rPr>
              <a:t>Markaziy Osiyodagi Kommunistik Tuzumning So'ngi Kunlari</a:t>
            </a:r>
            <a:endParaRPr lang="en-US" sz="3800" dirty="0"/>
          </a:p>
        </p:txBody>
      </p:sp>
      <p:pic>
        <p:nvPicPr>
          <p:cNvPr id="3" name="Image 0" descr="preencoded.png"/>
          <p:cNvPicPr>
            <a:picLocks noChangeAspect="1"/>
          </p:cNvPicPr>
          <p:nvPr/>
        </p:nvPicPr>
        <p:blipFill>
          <a:blip r:embed="rId1"/>
          <a:stretch>
            <a:fillRect/>
          </a:stretch>
        </p:blipFill>
        <p:spPr>
          <a:xfrm>
            <a:off x="2904530" y="1944291"/>
            <a:ext cx="2188607" cy="1747718"/>
          </a:xfrm>
          <a:prstGeom prst="rect">
            <a:avLst/>
          </a:prstGeom>
        </p:spPr>
      </p:pic>
      <p:sp>
        <p:nvSpPr>
          <p:cNvPr id="4" name="Text 1"/>
          <p:cNvSpPr/>
          <p:nvPr/>
        </p:nvSpPr>
        <p:spPr>
          <a:xfrm>
            <a:off x="3951803" y="2855952"/>
            <a:ext cx="93940" cy="390049"/>
          </a:xfrm>
          <a:prstGeom prst="rect">
            <a:avLst/>
          </a:prstGeom>
          <a:noFill/>
        </p:spPr>
        <p:txBody>
          <a:bodyPr wrap="none" lIns="0" tIns="0" rIns="0" bIns="0" rtlCol="0" anchor="t"/>
          <a:lstStyle/>
          <a:p>
            <a:pPr marL="0" indent="0" algn="ctr">
              <a:lnSpc>
                <a:spcPts val="3050"/>
              </a:lnSpc>
              <a:buNone/>
            </a:pPr>
            <a:r>
              <a:rPr lang="en-US" sz="1900" kern="0" spc="-58" dirty="0">
                <a:solidFill>
                  <a:srgbClr val="2B2E3C"/>
                </a:solidFill>
                <a:latin typeface="Bitter Medium" pitchFamily="34" charset="0"/>
                <a:ea typeface="Bitter Medium" pitchFamily="34" charset="-122"/>
                <a:cs typeface="Bitter Medium" pitchFamily="34" charset="-120"/>
              </a:rPr>
              <a:t>1</a:t>
            </a:r>
            <a:endParaRPr lang="en-US" sz="1900" dirty="0"/>
          </a:p>
        </p:txBody>
      </p:sp>
      <p:sp>
        <p:nvSpPr>
          <p:cNvPr id="5" name="Text 2"/>
          <p:cNvSpPr/>
          <p:nvPr/>
        </p:nvSpPr>
        <p:spPr>
          <a:xfrm>
            <a:off x="5288161" y="2295287"/>
            <a:ext cx="3202900" cy="304800"/>
          </a:xfrm>
          <a:prstGeom prst="rect">
            <a:avLst/>
          </a:prstGeom>
          <a:noFill/>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Markaziy Osiyo Respublikalari</a:t>
            </a:r>
            <a:endParaRPr lang="en-US" sz="1900" dirty="0"/>
          </a:p>
        </p:txBody>
      </p:sp>
      <p:sp>
        <p:nvSpPr>
          <p:cNvPr id="6" name="Text 3"/>
          <p:cNvSpPr/>
          <p:nvPr/>
        </p:nvSpPr>
        <p:spPr>
          <a:xfrm>
            <a:off x="5288161" y="2717125"/>
            <a:ext cx="8464510" cy="623887"/>
          </a:xfrm>
          <a:prstGeom prst="rect">
            <a:avLst/>
          </a:prstGeom>
          <a:noFill/>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Sovet Ittifoqi qulagandan so'ng, Markaziy Osiyodagi barcha respublikalar mustaqillikka erishdi. O'zbekiston, Qozog'iston, Tojikiston, Qirg'iziston va Turkmaniston mustaqil davlatlarga aylandi.</a:t>
            </a:r>
            <a:endParaRPr lang="en-US" sz="1500" dirty="0"/>
          </a:p>
        </p:txBody>
      </p:sp>
      <p:sp>
        <p:nvSpPr>
          <p:cNvPr id="7" name="Shape 4"/>
          <p:cNvSpPr/>
          <p:nvPr/>
        </p:nvSpPr>
        <p:spPr>
          <a:xfrm>
            <a:off x="5141833" y="3706773"/>
            <a:ext cx="8757166" cy="11430"/>
          </a:xfrm>
          <a:prstGeom prst="roundRect">
            <a:avLst>
              <a:gd name="adj" fmla="val 716829"/>
            </a:avLst>
          </a:prstGeom>
          <a:solidFill>
            <a:srgbClr val="E2C8B5"/>
          </a:solidFill>
        </p:spPr>
      </p:sp>
      <p:pic>
        <p:nvPicPr>
          <p:cNvPr id="8" name="Image 1" descr="preencoded.png"/>
          <p:cNvPicPr>
            <a:picLocks noChangeAspect="1"/>
          </p:cNvPicPr>
          <p:nvPr/>
        </p:nvPicPr>
        <p:blipFill>
          <a:blip r:embed="rId2"/>
          <a:stretch>
            <a:fillRect/>
          </a:stretch>
        </p:blipFill>
        <p:spPr>
          <a:xfrm>
            <a:off x="1810226" y="3740706"/>
            <a:ext cx="4377333" cy="1747718"/>
          </a:xfrm>
          <a:prstGeom prst="rect">
            <a:avLst/>
          </a:prstGeom>
        </p:spPr>
      </p:pic>
      <p:sp>
        <p:nvSpPr>
          <p:cNvPr id="9" name="Text 5"/>
          <p:cNvSpPr/>
          <p:nvPr/>
        </p:nvSpPr>
        <p:spPr>
          <a:xfrm>
            <a:off x="3935373" y="4419481"/>
            <a:ext cx="126802" cy="390049"/>
          </a:xfrm>
          <a:prstGeom prst="rect">
            <a:avLst/>
          </a:prstGeom>
          <a:noFill/>
        </p:spPr>
        <p:txBody>
          <a:bodyPr wrap="none" lIns="0" tIns="0" rIns="0" bIns="0" rtlCol="0" anchor="t"/>
          <a:lstStyle/>
          <a:p>
            <a:pPr marL="0" indent="0" algn="ctr">
              <a:lnSpc>
                <a:spcPts val="3050"/>
              </a:lnSpc>
              <a:buNone/>
            </a:pPr>
            <a:r>
              <a:rPr lang="en-US" sz="1900" kern="0" spc="-58" dirty="0">
                <a:solidFill>
                  <a:srgbClr val="2B2E3C"/>
                </a:solidFill>
                <a:latin typeface="Bitter Medium" pitchFamily="34" charset="0"/>
                <a:ea typeface="Bitter Medium" pitchFamily="34" charset="-122"/>
                <a:cs typeface="Bitter Medium" pitchFamily="34" charset="-120"/>
              </a:rPr>
              <a:t>2</a:t>
            </a:r>
            <a:endParaRPr lang="en-US" sz="1900" dirty="0"/>
          </a:p>
        </p:txBody>
      </p:sp>
      <p:sp>
        <p:nvSpPr>
          <p:cNvPr id="10" name="Text 6"/>
          <p:cNvSpPr/>
          <p:nvPr/>
        </p:nvSpPr>
        <p:spPr>
          <a:xfrm>
            <a:off x="6382583" y="4091702"/>
            <a:ext cx="2438400" cy="304800"/>
          </a:xfrm>
          <a:prstGeom prst="rect">
            <a:avLst/>
          </a:prstGeom>
          <a:noFill/>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Milliy G'oya</a:t>
            </a:r>
            <a:endParaRPr lang="en-US" sz="1900" dirty="0"/>
          </a:p>
        </p:txBody>
      </p:sp>
      <p:sp>
        <p:nvSpPr>
          <p:cNvPr id="11" name="Text 7"/>
          <p:cNvSpPr/>
          <p:nvPr/>
        </p:nvSpPr>
        <p:spPr>
          <a:xfrm>
            <a:off x="6382583" y="4513540"/>
            <a:ext cx="7370088" cy="623887"/>
          </a:xfrm>
          <a:prstGeom prst="rect">
            <a:avLst/>
          </a:prstGeom>
          <a:noFill/>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Markaziy Osiyo xalqlari o'zlarining milliy g'oyalarini tiklash va mustaqillikka erishish uchun kurashdilar.</a:t>
            </a:r>
            <a:endParaRPr lang="en-US" sz="1500" dirty="0"/>
          </a:p>
        </p:txBody>
      </p:sp>
      <p:sp>
        <p:nvSpPr>
          <p:cNvPr id="12" name="Shape 8"/>
          <p:cNvSpPr/>
          <p:nvPr/>
        </p:nvSpPr>
        <p:spPr>
          <a:xfrm>
            <a:off x="6236256" y="5503188"/>
            <a:ext cx="7662743" cy="11430"/>
          </a:xfrm>
          <a:prstGeom prst="roundRect">
            <a:avLst>
              <a:gd name="adj" fmla="val 716829"/>
            </a:avLst>
          </a:prstGeom>
          <a:solidFill>
            <a:srgbClr val="E2C8B5"/>
          </a:solidFill>
        </p:spPr>
      </p:sp>
      <p:pic>
        <p:nvPicPr>
          <p:cNvPr id="13" name="Image 2" descr="preencoded.png"/>
          <p:cNvPicPr>
            <a:picLocks noChangeAspect="1"/>
          </p:cNvPicPr>
          <p:nvPr/>
        </p:nvPicPr>
        <p:blipFill>
          <a:blip r:embed="rId3"/>
          <a:stretch>
            <a:fillRect/>
          </a:stretch>
        </p:blipFill>
        <p:spPr>
          <a:xfrm>
            <a:off x="715804" y="5537121"/>
            <a:ext cx="6566059" cy="1747718"/>
          </a:xfrm>
          <a:prstGeom prst="rect">
            <a:avLst/>
          </a:prstGeom>
        </p:spPr>
      </p:pic>
      <p:sp>
        <p:nvSpPr>
          <p:cNvPr id="14" name="Text 9"/>
          <p:cNvSpPr/>
          <p:nvPr/>
        </p:nvSpPr>
        <p:spPr>
          <a:xfrm>
            <a:off x="3932634" y="6215896"/>
            <a:ext cx="132278" cy="390049"/>
          </a:xfrm>
          <a:prstGeom prst="rect">
            <a:avLst/>
          </a:prstGeom>
          <a:noFill/>
        </p:spPr>
        <p:txBody>
          <a:bodyPr wrap="none" lIns="0" tIns="0" rIns="0" bIns="0" rtlCol="0" anchor="t"/>
          <a:lstStyle/>
          <a:p>
            <a:pPr marL="0" indent="0" algn="ctr">
              <a:lnSpc>
                <a:spcPts val="3050"/>
              </a:lnSpc>
              <a:buNone/>
            </a:pPr>
            <a:r>
              <a:rPr lang="en-US" sz="1900" kern="0" spc="-58" dirty="0">
                <a:solidFill>
                  <a:srgbClr val="2B2E3C"/>
                </a:solidFill>
                <a:latin typeface="Bitter Medium" pitchFamily="34" charset="0"/>
                <a:ea typeface="Bitter Medium" pitchFamily="34" charset="-122"/>
                <a:cs typeface="Bitter Medium" pitchFamily="34" charset="-120"/>
              </a:rPr>
              <a:t>3</a:t>
            </a:r>
            <a:endParaRPr lang="en-US" sz="1900" dirty="0"/>
          </a:p>
        </p:txBody>
      </p:sp>
      <p:sp>
        <p:nvSpPr>
          <p:cNvPr id="15" name="Text 10"/>
          <p:cNvSpPr/>
          <p:nvPr/>
        </p:nvSpPr>
        <p:spPr>
          <a:xfrm>
            <a:off x="7476887" y="5732145"/>
            <a:ext cx="3581876" cy="304800"/>
          </a:xfrm>
          <a:prstGeom prst="rect">
            <a:avLst/>
          </a:prstGeom>
          <a:noFill/>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Kommunistik Tuzumning Zaifligi</a:t>
            </a:r>
            <a:endParaRPr lang="en-US" sz="1900" dirty="0"/>
          </a:p>
        </p:txBody>
      </p:sp>
      <p:sp>
        <p:nvSpPr>
          <p:cNvPr id="16" name="Text 11"/>
          <p:cNvSpPr/>
          <p:nvPr/>
        </p:nvSpPr>
        <p:spPr>
          <a:xfrm>
            <a:off x="7476887" y="6153983"/>
            <a:ext cx="6275784" cy="935831"/>
          </a:xfrm>
          <a:prstGeom prst="rect">
            <a:avLst/>
          </a:prstGeom>
          <a:noFill/>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Markaziy Osiyoda ham Sovet Ittifoqining boshqa respublikalarida bo'lgani kabi, kommunistik tuzumning zaifligi, iqtisodiy muammolar va milliy g'oyalarni qayta tiklashga bo'lgan intilish uni qulashga olib keldi.</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90920" y="544473"/>
            <a:ext cx="13248561" cy="1233726"/>
          </a:xfrm>
          <a:prstGeom prst="rect">
            <a:avLst/>
          </a:prstGeom>
          <a:noFill/>
        </p:spPr>
        <p:txBody>
          <a:bodyPr wrap="square" lIns="0" tIns="0" rIns="0" bIns="0" rtlCol="0" anchor="t"/>
          <a:lstStyle/>
          <a:p>
            <a:pPr marL="0" indent="0">
              <a:lnSpc>
                <a:spcPts val="4850"/>
              </a:lnSpc>
              <a:buNone/>
            </a:pPr>
            <a:r>
              <a:rPr lang="en-US" sz="3850" kern="0" spc="-117" dirty="0">
                <a:solidFill>
                  <a:srgbClr val="2C3F42"/>
                </a:solidFill>
                <a:latin typeface="Bitter Medium" pitchFamily="34" charset="0"/>
                <a:ea typeface="Bitter Medium" pitchFamily="34" charset="-122"/>
                <a:cs typeface="Bitter Medium" pitchFamily="34" charset="-120"/>
              </a:rPr>
              <a:t>Mustaqillikni E'lon Qilish: Sobiq Ittifoq Joyida Yangi Davlatlar Paydo Bo'ladi</a:t>
            </a:r>
            <a:endParaRPr lang="en-US" sz="3850" dirty="0"/>
          </a:p>
        </p:txBody>
      </p:sp>
      <p:sp>
        <p:nvSpPr>
          <p:cNvPr id="3" name="Shape 1"/>
          <p:cNvSpPr/>
          <p:nvPr/>
        </p:nvSpPr>
        <p:spPr>
          <a:xfrm>
            <a:off x="7303770" y="2173010"/>
            <a:ext cx="22860" cy="5512118"/>
          </a:xfrm>
          <a:prstGeom prst="roundRect">
            <a:avLst>
              <a:gd name="adj" fmla="val 362717"/>
            </a:avLst>
          </a:prstGeom>
          <a:solidFill>
            <a:srgbClr val="E2C8B5"/>
          </a:solidFill>
        </p:spPr>
      </p:sp>
      <p:sp>
        <p:nvSpPr>
          <p:cNvPr id="4" name="Shape 2"/>
          <p:cNvSpPr/>
          <p:nvPr/>
        </p:nvSpPr>
        <p:spPr>
          <a:xfrm>
            <a:off x="6425089" y="2605683"/>
            <a:ext cx="690920" cy="22860"/>
          </a:xfrm>
          <a:prstGeom prst="roundRect">
            <a:avLst>
              <a:gd name="adj" fmla="val 362717"/>
            </a:avLst>
          </a:prstGeom>
          <a:solidFill>
            <a:srgbClr val="E2C8B5"/>
          </a:solidFill>
        </p:spPr>
      </p:sp>
      <p:sp>
        <p:nvSpPr>
          <p:cNvPr id="5" name="Shape 3"/>
          <p:cNvSpPr/>
          <p:nvPr/>
        </p:nvSpPr>
        <p:spPr>
          <a:xfrm>
            <a:off x="7093148" y="2395061"/>
            <a:ext cx="444103" cy="444103"/>
          </a:xfrm>
          <a:prstGeom prst="roundRect">
            <a:avLst>
              <a:gd name="adj" fmla="val 18671"/>
            </a:avLst>
          </a:prstGeom>
          <a:solidFill>
            <a:srgbClr val="FCE2CF"/>
          </a:solidFill>
          <a:ln w="7620">
            <a:solidFill>
              <a:srgbClr val="E2C8B5"/>
            </a:solidFill>
            <a:prstDash val="solid"/>
          </a:ln>
        </p:spPr>
      </p:sp>
      <p:sp>
        <p:nvSpPr>
          <p:cNvPr id="6" name="Text 4"/>
          <p:cNvSpPr/>
          <p:nvPr/>
        </p:nvSpPr>
        <p:spPr>
          <a:xfrm>
            <a:off x="7258169" y="2468999"/>
            <a:ext cx="114062" cy="296108"/>
          </a:xfrm>
          <a:prstGeom prst="rect">
            <a:avLst/>
          </a:prstGeom>
          <a:noFill/>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1</a:t>
            </a:r>
            <a:endParaRPr lang="en-US" sz="2300" dirty="0"/>
          </a:p>
        </p:txBody>
      </p:sp>
      <p:sp>
        <p:nvSpPr>
          <p:cNvPr id="7" name="Text 5"/>
          <p:cNvSpPr/>
          <p:nvPr/>
        </p:nvSpPr>
        <p:spPr>
          <a:xfrm>
            <a:off x="3761780" y="2370415"/>
            <a:ext cx="2467689" cy="308491"/>
          </a:xfrm>
          <a:prstGeom prst="rect">
            <a:avLst/>
          </a:prstGeom>
          <a:noFill/>
        </p:spPr>
        <p:txBody>
          <a:bodyPr wrap="none" lIns="0" tIns="0" rIns="0" bIns="0" rtlCol="0" anchor="t"/>
          <a:lstStyle/>
          <a:p>
            <a:pPr marL="0" indent="0" algn="r">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O'zbekiston</a:t>
            </a:r>
            <a:endParaRPr lang="en-US" sz="1900" dirty="0"/>
          </a:p>
        </p:txBody>
      </p:sp>
      <p:sp>
        <p:nvSpPr>
          <p:cNvPr id="8" name="Text 6"/>
          <p:cNvSpPr/>
          <p:nvPr/>
        </p:nvSpPr>
        <p:spPr>
          <a:xfrm>
            <a:off x="690920" y="2797254"/>
            <a:ext cx="5538549" cy="947261"/>
          </a:xfrm>
          <a:prstGeom prst="rect">
            <a:avLst/>
          </a:prstGeom>
          <a:noFill/>
        </p:spPr>
        <p:txBody>
          <a:bodyPr wrap="square" lIns="0" tIns="0" rIns="0" bIns="0" rtlCol="0" anchor="t"/>
          <a:lstStyle/>
          <a:p>
            <a:pPr marL="0" indent="0" algn="r">
              <a:lnSpc>
                <a:spcPts val="2450"/>
              </a:lnSpc>
              <a:buNone/>
            </a:pPr>
            <a:r>
              <a:rPr lang="en-US" sz="1550" kern="0" spc="-31" dirty="0">
                <a:solidFill>
                  <a:srgbClr val="2B2E3C"/>
                </a:solidFill>
                <a:latin typeface="Open Sans" pitchFamily="34" charset="0"/>
                <a:ea typeface="Open Sans" pitchFamily="34" charset="-122"/>
                <a:cs typeface="Open Sans" pitchFamily="34" charset="-120"/>
              </a:rPr>
              <a:t>O'zbekiston 1991-yil 31-avgustda mustaqilligini e'lon qildi. U kommunistik tuzumdan keyin demokratik yo'lga o'tish va mustaqil davlat sifatida o'z o'rnini topishga harakat qildi.</a:t>
            </a:r>
            <a:endParaRPr lang="en-US" sz="1550" dirty="0"/>
          </a:p>
        </p:txBody>
      </p:sp>
      <p:sp>
        <p:nvSpPr>
          <p:cNvPr id="9" name="Shape 7"/>
          <p:cNvSpPr/>
          <p:nvPr/>
        </p:nvSpPr>
        <p:spPr>
          <a:xfrm>
            <a:off x="7514392" y="3592711"/>
            <a:ext cx="690920" cy="22860"/>
          </a:xfrm>
          <a:prstGeom prst="roundRect">
            <a:avLst>
              <a:gd name="adj" fmla="val 362717"/>
            </a:avLst>
          </a:prstGeom>
          <a:solidFill>
            <a:srgbClr val="E2C8B5"/>
          </a:solidFill>
        </p:spPr>
      </p:sp>
      <p:sp>
        <p:nvSpPr>
          <p:cNvPr id="10" name="Shape 8"/>
          <p:cNvSpPr/>
          <p:nvPr/>
        </p:nvSpPr>
        <p:spPr>
          <a:xfrm>
            <a:off x="7093148" y="3382089"/>
            <a:ext cx="444103" cy="444103"/>
          </a:xfrm>
          <a:prstGeom prst="roundRect">
            <a:avLst>
              <a:gd name="adj" fmla="val 18671"/>
            </a:avLst>
          </a:prstGeom>
          <a:solidFill>
            <a:srgbClr val="FCE2CF"/>
          </a:solidFill>
          <a:ln w="7620">
            <a:solidFill>
              <a:srgbClr val="E2C8B5"/>
            </a:solidFill>
            <a:prstDash val="solid"/>
          </a:ln>
        </p:spPr>
      </p:sp>
      <p:sp>
        <p:nvSpPr>
          <p:cNvPr id="11" name="Text 9"/>
          <p:cNvSpPr/>
          <p:nvPr/>
        </p:nvSpPr>
        <p:spPr>
          <a:xfrm>
            <a:off x="7238167" y="3456027"/>
            <a:ext cx="154067" cy="296108"/>
          </a:xfrm>
          <a:prstGeom prst="rect">
            <a:avLst/>
          </a:prstGeom>
          <a:noFill/>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2</a:t>
            </a:r>
            <a:endParaRPr lang="en-US" sz="2300" dirty="0"/>
          </a:p>
        </p:txBody>
      </p:sp>
      <p:sp>
        <p:nvSpPr>
          <p:cNvPr id="12" name="Text 10"/>
          <p:cNvSpPr/>
          <p:nvPr/>
        </p:nvSpPr>
        <p:spPr>
          <a:xfrm>
            <a:off x="8400931" y="3357443"/>
            <a:ext cx="2467689" cy="308491"/>
          </a:xfrm>
          <a:prstGeom prst="rect">
            <a:avLst/>
          </a:prstGeom>
          <a:noFill/>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Qozog'iston</a:t>
            </a:r>
            <a:endParaRPr lang="en-US" sz="1900" dirty="0"/>
          </a:p>
        </p:txBody>
      </p:sp>
      <p:sp>
        <p:nvSpPr>
          <p:cNvPr id="13" name="Text 11"/>
          <p:cNvSpPr/>
          <p:nvPr/>
        </p:nvSpPr>
        <p:spPr>
          <a:xfrm>
            <a:off x="8400931" y="3784283"/>
            <a:ext cx="5538549" cy="631507"/>
          </a:xfrm>
          <a:prstGeom prst="rect">
            <a:avLst/>
          </a:prstGeom>
          <a:noFill/>
        </p:spPr>
        <p:txBody>
          <a:bodyPr wrap="square" lIns="0" tIns="0" rIns="0" bIns="0" rtlCol="0" anchor="t"/>
          <a:lstStyle/>
          <a:p>
            <a:pPr marL="0" indent="0" algn="l">
              <a:lnSpc>
                <a:spcPts val="2450"/>
              </a:lnSpc>
              <a:buNone/>
            </a:pPr>
            <a:r>
              <a:rPr lang="en-US" sz="1550" kern="0" spc="-31" dirty="0">
                <a:solidFill>
                  <a:srgbClr val="2B2E3C"/>
                </a:solidFill>
                <a:latin typeface="Open Sans" pitchFamily="34" charset="0"/>
                <a:ea typeface="Open Sans" pitchFamily="34" charset="-122"/>
                <a:cs typeface="Open Sans" pitchFamily="34" charset="-120"/>
              </a:rPr>
              <a:t>Qozog'iston 1991-yil 16-dekabrda mustaqilligini e'lon qildi. U Sovet Ittifoqidan chiqib, o'zining mustaqil yo'lini tanladi.</a:t>
            </a:r>
            <a:endParaRPr lang="en-US" sz="1550" dirty="0"/>
          </a:p>
        </p:txBody>
      </p:sp>
      <p:sp>
        <p:nvSpPr>
          <p:cNvPr id="14" name="Shape 12"/>
          <p:cNvSpPr/>
          <p:nvPr/>
        </p:nvSpPr>
        <p:spPr>
          <a:xfrm>
            <a:off x="6425089" y="4572000"/>
            <a:ext cx="690920" cy="22860"/>
          </a:xfrm>
          <a:prstGeom prst="roundRect">
            <a:avLst>
              <a:gd name="adj" fmla="val 362717"/>
            </a:avLst>
          </a:prstGeom>
          <a:solidFill>
            <a:srgbClr val="E2C8B5"/>
          </a:solidFill>
        </p:spPr>
      </p:sp>
      <p:sp>
        <p:nvSpPr>
          <p:cNvPr id="15" name="Shape 13"/>
          <p:cNvSpPr/>
          <p:nvPr/>
        </p:nvSpPr>
        <p:spPr>
          <a:xfrm>
            <a:off x="7093148" y="4361378"/>
            <a:ext cx="444103" cy="444103"/>
          </a:xfrm>
          <a:prstGeom prst="roundRect">
            <a:avLst>
              <a:gd name="adj" fmla="val 18671"/>
            </a:avLst>
          </a:prstGeom>
          <a:solidFill>
            <a:srgbClr val="FCE2CF"/>
          </a:solidFill>
          <a:ln w="7620">
            <a:solidFill>
              <a:srgbClr val="E2C8B5"/>
            </a:solidFill>
            <a:prstDash val="solid"/>
          </a:ln>
        </p:spPr>
      </p:sp>
      <p:sp>
        <p:nvSpPr>
          <p:cNvPr id="16" name="Text 14"/>
          <p:cNvSpPr/>
          <p:nvPr/>
        </p:nvSpPr>
        <p:spPr>
          <a:xfrm>
            <a:off x="7234952" y="4435316"/>
            <a:ext cx="160496" cy="296108"/>
          </a:xfrm>
          <a:prstGeom prst="rect">
            <a:avLst/>
          </a:prstGeom>
          <a:noFill/>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3</a:t>
            </a:r>
            <a:endParaRPr lang="en-US" sz="2300" dirty="0"/>
          </a:p>
        </p:txBody>
      </p:sp>
      <p:sp>
        <p:nvSpPr>
          <p:cNvPr id="17" name="Text 15"/>
          <p:cNvSpPr/>
          <p:nvPr/>
        </p:nvSpPr>
        <p:spPr>
          <a:xfrm>
            <a:off x="3761780" y="4336733"/>
            <a:ext cx="2467689" cy="308491"/>
          </a:xfrm>
          <a:prstGeom prst="rect">
            <a:avLst/>
          </a:prstGeom>
          <a:noFill/>
        </p:spPr>
        <p:txBody>
          <a:bodyPr wrap="none" lIns="0" tIns="0" rIns="0" bIns="0" rtlCol="0" anchor="t"/>
          <a:lstStyle/>
          <a:p>
            <a:pPr marL="0" indent="0" algn="r">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Tojikiston</a:t>
            </a:r>
            <a:endParaRPr lang="en-US" sz="1900" dirty="0"/>
          </a:p>
        </p:txBody>
      </p:sp>
      <p:sp>
        <p:nvSpPr>
          <p:cNvPr id="18" name="Text 16"/>
          <p:cNvSpPr/>
          <p:nvPr/>
        </p:nvSpPr>
        <p:spPr>
          <a:xfrm>
            <a:off x="690920" y="4763572"/>
            <a:ext cx="5538549" cy="947261"/>
          </a:xfrm>
          <a:prstGeom prst="rect">
            <a:avLst/>
          </a:prstGeom>
          <a:noFill/>
        </p:spPr>
        <p:txBody>
          <a:bodyPr wrap="square" lIns="0" tIns="0" rIns="0" bIns="0" rtlCol="0" anchor="t"/>
          <a:lstStyle/>
          <a:p>
            <a:pPr marL="0" indent="0" algn="r">
              <a:lnSpc>
                <a:spcPts val="2450"/>
              </a:lnSpc>
              <a:buNone/>
            </a:pPr>
            <a:r>
              <a:rPr lang="en-US" sz="1550" kern="0" spc="-31" dirty="0">
                <a:solidFill>
                  <a:srgbClr val="2B2E3C"/>
                </a:solidFill>
                <a:latin typeface="Open Sans" pitchFamily="34" charset="0"/>
                <a:ea typeface="Open Sans" pitchFamily="34" charset="-122"/>
                <a:cs typeface="Open Sans" pitchFamily="34" charset="-120"/>
              </a:rPr>
              <a:t>Tojikiston 1991-yil 9-sentabrda mustaqilligini e'lon qildi. U Sovet Ittifoqidan chiqib, o'zining milliy g'oyalarini qayta tiklashga harakat qildi.</a:t>
            </a:r>
            <a:endParaRPr lang="en-US" sz="1550" dirty="0"/>
          </a:p>
        </p:txBody>
      </p:sp>
      <p:sp>
        <p:nvSpPr>
          <p:cNvPr id="19" name="Shape 17"/>
          <p:cNvSpPr/>
          <p:nvPr/>
        </p:nvSpPr>
        <p:spPr>
          <a:xfrm>
            <a:off x="7514392" y="5555099"/>
            <a:ext cx="690920" cy="22860"/>
          </a:xfrm>
          <a:prstGeom prst="roundRect">
            <a:avLst>
              <a:gd name="adj" fmla="val 362717"/>
            </a:avLst>
          </a:prstGeom>
          <a:solidFill>
            <a:srgbClr val="E2C8B5"/>
          </a:solidFill>
        </p:spPr>
      </p:sp>
      <p:sp>
        <p:nvSpPr>
          <p:cNvPr id="20" name="Shape 18"/>
          <p:cNvSpPr/>
          <p:nvPr/>
        </p:nvSpPr>
        <p:spPr>
          <a:xfrm>
            <a:off x="7093148" y="5344478"/>
            <a:ext cx="444103" cy="444103"/>
          </a:xfrm>
          <a:prstGeom prst="roundRect">
            <a:avLst>
              <a:gd name="adj" fmla="val 18671"/>
            </a:avLst>
          </a:prstGeom>
          <a:solidFill>
            <a:srgbClr val="FCE2CF"/>
          </a:solidFill>
          <a:ln w="7620">
            <a:solidFill>
              <a:srgbClr val="E2C8B5"/>
            </a:solidFill>
            <a:prstDash val="solid"/>
          </a:ln>
        </p:spPr>
      </p:sp>
      <p:sp>
        <p:nvSpPr>
          <p:cNvPr id="21" name="Text 19"/>
          <p:cNvSpPr/>
          <p:nvPr/>
        </p:nvSpPr>
        <p:spPr>
          <a:xfrm>
            <a:off x="7231975" y="5418415"/>
            <a:ext cx="166449" cy="296108"/>
          </a:xfrm>
          <a:prstGeom prst="rect">
            <a:avLst/>
          </a:prstGeom>
          <a:noFill/>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4</a:t>
            </a:r>
            <a:endParaRPr lang="en-US" sz="2300" dirty="0"/>
          </a:p>
        </p:txBody>
      </p:sp>
      <p:sp>
        <p:nvSpPr>
          <p:cNvPr id="22" name="Text 20"/>
          <p:cNvSpPr/>
          <p:nvPr/>
        </p:nvSpPr>
        <p:spPr>
          <a:xfrm>
            <a:off x="8400931" y="5319832"/>
            <a:ext cx="2467689" cy="308491"/>
          </a:xfrm>
          <a:prstGeom prst="rect">
            <a:avLst/>
          </a:prstGeom>
          <a:noFill/>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Qirg'iziston</a:t>
            </a:r>
            <a:endParaRPr lang="en-US" sz="1900" dirty="0"/>
          </a:p>
        </p:txBody>
      </p:sp>
      <p:sp>
        <p:nvSpPr>
          <p:cNvPr id="23" name="Text 21"/>
          <p:cNvSpPr/>
          <p:nvPr/>
        </p:nvSpPr>
        <p:spPr>
          <a:xfrm>
            <a:off x="8400931" y="5746671"/>
            <a:ext cx="5538549" cy="631507"/>
          </a:xfrm>
          <a:prstGeom prst="rect">
            <a:avLst/>
          </a:prstGeom>
          <a:noFill/>
        </p:spPr>
        <p:txBody>
          <a:bodyPr wrap="square" lIns="0" tIns="0" rIns="0" bIns="0" rtlCol="0" anchor="t"/>
          <a:lstStyle/>
          <a:p>
            <a:pPr marL="0" indent="0" algn="l">
              <a:lnSpc>
                <a:spcPts val="2450"/>
              </a:lnSpc>
              <a:buNone/>
            </a:pPr>
            <a:r>
              <a:rPr lang="en-US" sz="1550" kern="0" spc="-31" dirty="0">
                <a:solidFill>
                  <a:srgbClr val="2B2E3C"/>
                </a:solidFill>
                <a:latin typeface="Open Sans" pitchFamily="34" charset="0"/>
                <a:ea typeface="Open Sans" pitchFamily="34" charset="-122"/>
                <a:cs typeface="Open Sans" pitchFamily="34" charset="-120"/>
              </a:rPr>
              <a:t>Qirg'iziston 1991-yil 31-avgustda mustaqilligini e'lon qildi. U o'zining mustaqil rivojlanish yo'lini tanladi.</a:t>
            </a:r>
            <a:endParaRPr lang="en-US" sz="1550" dirty="0"/>
          </a:p>
        </p:txBody>
      </p:sp>
      <p:sp>
        <p:nvSpPr>
          <p:cNvPr id="24" name="Shape 22"/>
          <p:cNvSpPr/>
          <p:nvPr/>
        </p:nvSpPr>
        <p:spPr>
          <a:xfrm>
            <a:off x="6425089" y="6538317"/>
            <a:ext cx="690920" cy="22860"/>
          </a:xfrm>
          <a:prstGeom prst="roundRect">
            <a:avLst>
              <a:gd name="adj" fmla="val 362717"/>
            </a:avLst>
          </a:prstGeom>
          <a:solidFill>
            <a:srgbClr val="E2C8B5"/>
          </a:solidFill>
        </p:spPr>
      </p:sp>
      <p:sp>
        <p:nvSpPr>
          <p:cNvPr id="25" name="Shape 23"/>
          <p:cNvSpPr/>
          <p:nvPr/>
        </p:nvSpPr>
        <p:spPr>
          <a:xfrm>
            <a:off x="7093148" y="6327696"/>
            <a:ext cx="444103" cy="444103"/>
          </a:xfrm>
          <a:prstGeom prst="roundRect">
            <a:avLst>
              <a:gd name="adj" fmla="val 18671"/>
            </a:avLst>
          </a:prstGeom>
          <a:solidFill>
            <a:srgbClr val="FCE2CF"/>
          </a:solidFill>
          <a:ln w="7620">
            <a:solidFill>
              <a:srgbClr val="E2C8B5"/>
            </a:solidFill>
            <a:prstDash val="solid"/>
          </a:ln>
        </p:spPr>
      </p:sp>
      <p:sp>
        <p:nvSpPr>
          <p:cNvPr id="26" name="Text 24"/>
          <p:cNvSpPr/>
          <p:nvPr/>
        </p:nvSpPr>
        <p:spPr>
          <a:xfrm>
            <a:off x="7239953" y="6401633"/>
            <a:ext cx="150495" cy="296108"/>
          </a:xfrm>
          <a:prstGeom prst="rect">
            <a:avLst/>
          </a:prstGeom>
          <a:noFill/>
        </p:spPr>
        <p:txBody>
          <a:bodyPr wrap="none" lIns="0" tIns="0" rIns="0" bIns="0" rtlCol="0" anchor="t"/>
          <a:lstStyle/>
          <a:p>
            <a:pPr marL="0" indent="0" algn="ctr">
              <a:lnSpc>
                <a:spcPts val="2300"/>
              </a:lnSpc>
              <a:buNone/>
            </a:pPr>
            <a:r>
              <a:rPr lang="en-US" sz="2300" kern="0" spc="-70" dirty="0">
                <a:solidFill>
                  <a:srgbClr val="2B2E3C"/>
                </a:solidFill>
                <a:latin typeface="Bitter Medium" pitchFamily="34" charset="0"/>
                <a:ea typeface="Bitter Medium" pitchFamily="34" charset="-122"/>
                <a:cs typeface="Bitter Medium" pitchFamily="34" charset="-120"/>
              </a:rPr>
              <a:t>5</a:t>
            </a:r>
            <a:endParaRPr lang="en-US" sz="2300" dirty="0"/>
          </a:p>
        </p:txBody>
      </p:sp>
      <p:sp>
        <p:nvSpPr>
          <p:cNvPr id="27" name="Text 25"/>
          <p:cNvSpPr/>
          <p:nvPr/>
        </p:nvSpPr>
        <p:spPr>
          <a:xfrm>
            <a:off x="3761780" y="6303050"/>
            <a:ext cx="2467689" cy="308491"/>
          </a:xfrm>
          <a:prstGeom prst="rect">
            <a:avLst/>
          </a:prstGeom>
          <a:noFill/>
        </p:spPr>
        <p:txBody>
          <a:bodyPr wrap="none" lIns="0" tIns="0" rIns="0" bIns="0" rtlCol="0" anchor="t"/>
          <a:lstStyle/>
          <a:p>
            <a:pPr marL="0" indent="0" algn="r">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Turkmaniston</a:t>
            </a:r>
            <a:endParaRPr lang="en-US" sz="1900" dirty="0"/>
          </a:p>
        </p:txBody>
      </p:sp>
      <p:sp>
        <p:nvSpPr>
          <p:cNvPr id="28" name="Text 26"/>
          <p:cNvSpPr/>
          <p:nvPr/>
        </p:nvSpPr>
        <p:spPr>
          <a:xfrm>
            <a:off x="690920" y="6729889"/>
            <a:ext cx="5538549" cy="631507"/>
          </a:xfrm>
          <a:prstGeom prst="rect">
            <a:avLst/>
          </a:prstGeom>
          <a:noFill/>
        </p:spPr>
        <p:txBody>
          <a:bodyPr wrap="square" lIns="0" tIns="0" rIns="0" bIns="0" rtlCol="0" anchor="t"/>
          <a:lstStyle/>
          <a:p>
            <a:pPr marL="0" indent="0" algn="r">
              <a:lnSpc>
                <a:spcPts val="2450"/>
              </a:lnSpc>
              <a:buNone/>
            </a:pPr>
            <a:r>
              <a:rPr lang="en-US" sz="1550" kern="0" spc="-31" dirty="0">
                <a:solidFill>
                  <a:srgbClr val="2B2E3C"/>
                </a:solidFill>
                <a:latin typeface="Open Sans" pitchFamily="34" charset="0"/>
                <a:ea typeface="Open Sans" pitchFamily="34" charset="-122"/>
                <a:cs typeface="Open Sans" pitchFamily="34" charset="-120"/>
              </a:rPr>
              <a:t>Turkmaniston 1991-yil 27-oktabrda mustaqilligini e'lon qildi. U o'zining siyosiy va iqtisodiy yo'lini tanladi.</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49816" y="820341"/>
            <a:ext cx="7817168" cy="1777365"/>
          </a:xfrm>
          <a:prstGeom prst="rect">
            <a:avLst/>
          </a:prstGeom>
          <a:noFill/>
        </p:spPr>
        <p:txBody>
          <a:bodyPr wrap="square" lIns="0" tIns="0" rIns="0" bIns="0" rtlCol="0" anchor="t"/>
          <a:lstStyle/>
          <a:p>
            <a:pPr marL="0" indent="0">
              <a:lnSpc>
                <a:spcPts val="4650"/>
              </a:lnSpc>
              <a:buNone/>
            </a:pPr>
            <a:r>
              <a:rPr lang="en-US" sz="3700" kern="0" spc="-112" dirty="0">
                <a:solidFill>
                  <a:srgbClr val="2C3F42"/>
                </a:solidFill>
                <a:latin typeface="Bitter Medium" pitchFamily="34" charset="0"/>
                <a:ea typeface="Bitter Medium" pitchFamily="34" charset="-122"/>
                <a:cs typeface="Bitter Medium" pitchFamily="34" charset="-120"/>
              </a:rPr>
              <a:t>Yevropaning Yangi Xittigimlari: Sharqiy va G'arbiy Yevropa Uchun Umumiy Bo'lgan Jarayonlar</a:t>
            </a:r>
            <a:endParaRPr lang="en-US" sz="3700" dirty="0"/>
          </a:p>
        </p:txBody>
      </p:sp>
      <p:sp>
        <p:nvSpPr>
          <p:cNvPr id="4" name="Shape 1"/>
          <p:cNvSpPr/>
          <p:nvPr/>
        </p:nvSpPr>
        <p:spPr>
          <a:xfrm>
            <a:off x="6149816" y="2882027"/>
            <a:ext cx="3813810" cy="2623661"/>
          </a:xfrm>
          <a:prstGeom prst="roundRect">
            <a:avLst>
              <a:gd name="adj" fmla="val 3035"/>
            </a:avLst>
          </a:prstGeom>
          <a:solidFill>
            <a:srgbClr val="FCE2CF"/>
          </a:solidFill>
          <a:ln w="7620">
            <a:solidFill>
              <a:srgbClr val="E2C8B5"/>
            </a:solidFill>
            <a:prstDash val="solid"/>
          </a:ln>
        </p:spPr>
      </p:sp>
      <p:sp>
        <p:nvSpPr>
          <p:cNvPr id="5" name="Text 2"/>
          <p:cNvSpPr/>
          <p:nvPr/>
        </p:nvSpPr>
        <p:spPr>
          <a:xfrm>
            <a:off x="6346984" y="3079194"/>
            <a:ext cx="2369701" cy="296108"/>
          </a:xfrm>
          <a:prstGeom prst="rect">
            <a:avLst/>
          </a:prstGeom>
          <a:noFill/>
        </p:spPr>
        <p:txBody>
          <a:bodyPr wrap="none" lIns="0" tIns="0" rIns="0" bIns="0" rtlCol="0" anchor="t"/>
          <a:lstStyle/>
          <a:p>
            <a:pPr marL="0" indent="0">
              <a:lnSpc>
                <a:spcPts val="2300"/>
              </a:lnSpc>
              <a:buNone/>
            </a:pPr>
            <a:r>
              <a:rPr lang="en-US" sz="1850" kern="0" spc="-56" dirty="0">
                <a:solidFill>
                  <a:srgbClr val="2B2E3C"/>
                </a:solidFill>
                <a:latin typeface="Bitter Medium" pitchFamily="34" charset="0"/>
                <a:ea typeface="Bitter Medium" pitchFamily="34" charset="-122"/>
                <a:cs typeface="Bitter Medium" pitchFamily="34" charset="-120"/>
              </a:rPr>
              <a:t>Demokratiya</a:t>
            </a:r>
            <a:endParaRPr lang="en-US" sz="1850" dirty="0"/>
          </a:p>
        </p:txBody>
      </p:sp>
      <p:sp>
        <p:nvSpPr>
          <p:cNvPr id="6" name="Text 3"/>
          <p:cNvSpPr/>
          <p:nvPr/>
        </p:nvSpPr>
        <p:spPr>
          <a:xfrm>
            <a:off x="6346984" y="3489008"/>
            <a:ext cx="3419475" cy="1819513"/>
          </a:xfrm>
          <a:prstGeom prst="rect">
            <a:avLst/>
          </a:prstGeom>
          <a:noFill/>
        </p:spPr>
        <p:txBody>
          <a:bodyPr wrap="square" lIns="0" tIns="0" rIns="0" bIns="0" rtlCol="0" anchor="t"/>
          <a:lstStyle/>
          <a:p>
            <a:pPr marL="0" indent="0">
              <a:lnSpc>
                <a:spcPts val="2350"/>
              </a:lnSpc>
              <a:buNone/>
            </a:pPr>
            <a:r>
              <a:rPr lang="en-US" sz="1450" kern="0" spc="-30" dirty="0">
                <a:solidFill>
                  <a:srgbClr val="2B2E3C"/>
                </a:solidFill>
                <a:latin typeface="Open Sans" pitchFamily="34" charset="0"/>
                <a:ea typeface="Open Sans" pitchFamily="34" charset="-122"/>
                <a:cs typeface="Open Sans" pitchFamily="34" charset="-120"/>
              </a:rPr>
              <a:t>Yevropa mamlakatlari, ayniqsa sharqiy Yevropa mamlakatlari, demokratiya yo'lidagi o'zgarishlarni boshdan kechirishdi. Ko'p partiyali saylovlar, matbuot erkinligi va shaxsiy huquqlarni himoya qilish keng tarqaldi.</a:t>
            </a:r>
            <a:endParaRPr lang="en-US" sz="1450" dirty="0"/>
          </a:p>
        </p:txBody>
      </p:sp>
      <p:sp>
        <p:nvSpPr>
          <p:cNvPr id="7" name="Shape 4"/>
          <p:cNvSpPr/>
          <p:nvPr/>
        </p:nvSpPr>
        <p:spPr>
          <a:xfrm>
            <a:off x="10153174" y="2882027"/>
            <a:ext cx="3813810" cy="2623661"/>
          </a:xfrm>
          <a:prstGeom prst="roundRect">
            <a:avLst>
              <a:gd name="adj" fmla="val 3035"/>
            </a:avLst>
          </a:prstGeom>
          <a:solidFill>
            <a:srgbClr val="FCE2CF"/>
          </a:solidFill>
          <a:ln w="7620">
            <a:solidFill>
              <a:srgbClr val="E2C8B5"/>
            </a:solidFill>
            <a:prstDash val="solid"/>
          </a:ln>
        </p:spPr>
      </p:sp>
      <p:sp>
        <p:nvSpPr>
          <p:cNvPr id="8" name="Text 5"/>
          <p:cNvSpPr/>
          <p:nvPr/>
        </p:nvSpPr>
        <p:spPr>
          <a:xfrm>
            <a:off x="10350341" y="3079194"/>
            <a:ext cx="2369701" cy="296108"/>
          </a:xfrm>
          <a:prstGeom prst="rect">
            <a:avLst/>
          </a:prstGeom>
          <a:noFill/>
        </p:spPr>
        <p:txBody>
          <a:bodyPr wrap="none" lIns="0" tIns="0" rIns="0" bIns="0" rtlCol="0" anchor="t"/>
          <a:lstStyle/>
          <a:p>
            <a:pPr marL="0" indent="0">
              <a:lnSpc>
                <a:spcPts val="2300"/>
              </a:lnSpc>
              <a:buNone/>
            </a:pPr>
            <a:r>
              <a:rPr lang="en-US" sz="1850" kern="0" spc="-56" dirty="0">
                <a:solidFill>
                  <a:srgbClr val="2B2E3C"/>
                </a:solidFill>
                <a:latin typeface="Bitter Medium" pitchFamily="34" charset="0"/>
                <a:ea typeface="Bitter Medium" pitchFamily="34" charset="-122"/>
                <a:cs typeface="Bitter Medium" pitchFamily="34" charset="-120"/>
              </a:rPr>
              <a:t>Iqtisodiy Islohotlar</a:t>
            </a:r>
            <a:endParaRPr lang="en-US" sz="1850" dirty="0"/>
          </a:p>
        </p:txBody>
      </p:sp>
      <p:sp>
        <p:nvSpPr>
          <p:cNvPr id="9" name="Text 6"/>
          <p:cNvSpPr/>
          <p:nvPr/>
        </p:nvSpPr>
        <p:spPr>
          <a:xfrm>
            <a:off x="10350341" y="3489008"/>
            <a:ext cx="3419475" cy="1819513"/>
          </a:xfrm>
          <a:prstGeom prst="rect">
            <a:avLst/>
          </a:prstGeom>
          <a:noFill/>
        </p:spPr>
        <p:txBody>
          <a:bodyPr wrap="square" lIns="0" tIns="0" rIns="0" bIns="0" rtlCol="0" anchor="t"/>
          <a:lstStyle/>
          <a:p>
            <a:pPr marL="0" indent="0">
              <a:lnSpc>
                <a:spcPts val="2350"/>
              </a:lnSpc>
              <a:buNone/>
            </a:pPr>
            <a:r>
              <a:rPr lang="en-US" sz="1450" kern="0" spc="-30" dirty="0">
                <a:solidFill>
                  <a:srgbClr val="2B2E3C"/>
                </a:solidFill>
                <a:latin typeface="Open Sans" pitchFamily="34" charset="0"/>
                <a:ea typeface="Open Sans" pitchFamily="34" charset="-122"/>
                <a:cs typeface="Open Sans" pitchFamily="34" charset="-120"/>
              </a:rPr>
              <a:t>Sovet Ittifoqining qulashi va sharqiy Yevropa mamlakatlarining mustaqillikka erishishi iqtisodiyotni bozorga moslashtirishga olib keldi. Islohotlar o'tkazildi, davlat nazorati kamaytirildi va xususiylashtirish jarayoni boshlandi.</a:t>
            </a:r>
            <a:endParaRPr lang="en-US" sz="1450" dirty="0"/>
          </a:p>
        </p:txBody>
      </p:sp>
      <p:sp>
        <p:nvSpPr>
          <p:cNvPr id="10" name="Shape 7"/>
          <p:cNvSpPr/>
          <p:nvPr/>
        </p:nvSpPr>
        <p:spPr>
          <a:xfrm>
            <a:off x="6149816" y="5695236"/>
            <a:ext cx="7817168" cy="1713905"/>
          </a:xfrm>
          <a:prstGeom prst="roundRect">
            <a:avLst>
              <a:gd name="adj" fmla="val 4646"/>
            </a:avLst>
          </a:prstGeom>
          <a:solidFill>
            <a:srgbClr val="FCE2CF"/>
          </a:solidFill>
          <a:ln w="7620">
            <a:solidFill>
              <a:srgbClr val="E2C8B5"/>
            </a:solidFill>
            <a:prstDash val="solid"/>
          </a:ln>
        </p:spPr>
      </p:sp>
      <p:sp>
        <p:nvSpPr>
          <p:cNvPr id="11" name="Text 8"/>
          <p:cNvSpPr/>
          <p:nvPr/>
        </p:nvSpPr>
        <p:spPr>
          <a:xfrm>
            <a:off x="6346984" y="5892403"/>
            <a:ext cx="2369701" cy="296108"/>
          </a:xfrm>
          <a:prstGeom prst="rect">
            <a:avLst/>
          </a:prstGeom>
          <a:noFill/>
        </p:spPr>
        <p:txBody>
          <a:bodyPr wrap="none" lIns="0" tIns="0" rIns="0" bIns="0" rtlCol="0" anchor="t"/>
          <a:lstStyle/>
          <a:p>
            <a:pPr marL="0" indent="0">
              <a:lnSpc>
                <a:spcPts val="2300"/>
              </a:lnSpc>
              <a:buNone/>
            </a:pPr>
            <a:r>
              <a:rPr lang="en-US" sz="1850" kern="0" spc="-56" dirty="0">
                <a:solidFill>
                  <a:srgbClr val="2B2E3C"/>
                </a:solidFill>
                <a:latin typeface="Bitter Medium" pitchFamily="34" charset="0"/>
                <a:ea typeface="Bitter Medium" pitchFamily="34" charset="-122"/>
                <a:cs typeface="Bitter Medium" pitchFamily="34" charset="-120"/>
              </a:rPr>
              <a:t>Xalqaro Aloqalar</a:t>
            </a:r>
            <a:endParaRPr lang="en-US" sz="1850" dirty="0"/>
          </a:p>
        </p:txBody>
      </p:sp>
      <p:sp>
        <p:nvSpPr>
          <p:cNvPr id="12" name="Text 9"/>
          <p:cNvSpPr/>
          <p:nvPr/>
        </p:nvSpPr>
        <p:spPr>
          <a:xfrm>
            <a:off x="6346984" y="6302216"/>
            <a:ext cx="7422833" cy="909757"/>
          </a:xfrm>
          <a:prstGeom prst="rect">
            <a:avLst/>
          </a:prstGeom>
          <a:noFill/>
        </p:spPr>
        <p:txBody>
          <a:bodyPr wrap="square" lIns="0" tIns="0" rIns="0" bIns="0" rtlCol="0" anchor="t"/>
          <a:lstStyle/>
          <a:p>
            <a:pPr marL="0" indent="0">
              <a:lnSpc>
                <a:spcPts val="2350"/>
              </a:lnSpc>
              <a:buNone/>
            </a:pPr>
            <a:r>
              <a:rPr lang="en-US" sz="1450" kern="0" spc="-30" dirty="0">
                <a:solidFill>
                  <a:srgbClr val="2B2E3C"/>
                </a:solidFill>
                <a:latin typeface="Open Sans" pitchFamily="34" charset="0"/>
                <a:ea typeface="Open Sans" pitchFamily="34" charset="-122"/>
                <a:cs typeface="Open Sans" pitchFamily="34" charset="-120"/>
              </a:rPr>
              <a:t>Yevropa davlatlari o'zaro munosabatlarini qayta ko'rib chiqdilar. Sharqiy Yevropa mamlakatlari NATO va Evropa Ittifoqiga a'zo bo'ldilar, bu esa G'arb bilan yaqin aloqalarni rivojlantirdi.</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539960"/>
            <a:ext cx="9874925" cy="708779"/>
          </a:xfrm>
          <a:prstGeom prst="rect">
            <a:avLst/>
          </a:prstGeom>
          <a:noFill/>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Diktatura va Demokratiya: Qiyosiy Tahlil</a:t>
            </a:r>
            <a:endParaRPr lang="en-US" sz="4450" dirty="0"/>
          </a:p>
        </p:txBody>
      </p:sp>
      <p:sp>
        <p:nvSpPr>
          <p:cNvPr id="3" name="Text 1"/>
          <p:cNvSpPr/>
          <p:nvPr/>
        </p:nvSpPr>
        <p:spPr>
          <a:xfrm>
            <a:off x="793790" y="3815715"/>
            <a:ext cx="2835235" cy="354330"/>
          </a:xfrm>
          <a:prstGeom prst="rect">
            <a:avLst/>
          </a:prstGeom>
          <a:noFill/>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Diktatura</a:t>
            </a:r>
            <a:endParaRPr lang="en-US" sz="2200" dirty="0"/>
          </a:p>
        </p:txBody>
      </p:sp>
      <p:sp>
        <p:nvSpPr>
          <p:cNvPr id="4" name="Text 2"/>
          <p:cNvSpPr/>
          <p:nvPr/>
        </p:nvSpPr>
        <p:spPr>
          <a:xfrm>
            <a:off x="793790" y="4396859"/>
            <a:ext cx="6244709" cy="1088708"/>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Diktaturada hokimiyat bitta shaxs yoki guruh qo'lida to'plangan. Erkinlik cheklangan, qarorlarni qabul qilishda jamoatchilikning ishtiroki yo'q.</a:t>
            </a:r>
            <a:endParaRPr lang="en-US" sz="1750" dirty="0"/>
          </a:p>
        </p:txBody>
      </p:sp>
      <p:sp>
        <p:nvSpPr>
          <p:cNvPr id="5" name="Text 3"/>
          <p:cNvSpPr/>
          <p:nvPr/>
        </p:nvSpPr>
        <p:spPr>
          <a:xfrm>
            <a:off x="7599521" y="3815715"/>
            <a:ext cx="2835235" cy="354330"/>
          </a:xfrm>
          <a:prstGeom prst="rect">
            <a:avLst/>
          </a:prstGeom>
          <a:noFill/>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Demokratiya</a:t>
            </a:r>
            <a:endParaRPr lang="en-US" sz="2200" dirty="0"/>
          </a:p>
        </p:txBody>
      </p:sp>
      <p:sp>
        <p:nvSpPr>
          <p:cNvPr id="6" name="Text 4"/>
          <p:cNvSpPr/>
          <p:nvPr/>
        </p:nvSpPr>
        <p:spPr>
          <a:xfrm>
            <a:off x="7599521" y="4396859"/>
            <a:ext cx="6244709" cy="1088708"/>
          </a:xfrm>
          <a:prstGeom prst="rect">
            <a:avLst/>
          </a:prstGeom>
          <a:noFill/>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Demokratiyada hokimiyat xalqqa tegishli, qarorlar saylovlar orqali qabul qilinadi. Erkinlik va shaxsiy huquqlar himoyalangan.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0558" y="734854"/>
            <a:ext cx="7842885" cy="1161574"/>
          </a:xfrm>
          <a:prstGeom prst="rect">
            <a:avLst/>
          </a:prstGeom>
          <a:noFill/>
        </p:spPr>
        <p:txBody>
          <a:bodyPr wrap="square" lIns="0" tIns="0" rIns="0" bIns="0" rtlCol="0" anchor="t"/>
          <a:lstStyle/>
          <a:p>
            <a:pPr marL="0" indent="0">
              <a:lnSpc>
                <a:spcPts val="4550"/>
              </a:lnSpc>
              <a:buNone/>
            </a:pPr>
            <a:r>
              <a:rPr lang="en-US" sz="3650" kern="0" spc="-110" dirty="0">
                <a:solidFill>
                  <a:srgbClr val="2C3F42"/>
                </a:solidFill>
                <a:latin typeface="Bitter Medium" pitchFamily="34" charset="0"/>
                <a:ea typeface="Bitter Medium" pitchFamily="34" charset="-122"/>
                <a:cs typeface="Bitter Medium" pitchFamily="34" charset="-120"/>
              </a:rPr>
              <a:t>Yevropa Integratsiyasi va Mustaqil Davlatlar: Yaqindan yoki Uzoqdan?</a:t>
            </a:r>
            <a:endParaRPr lang="en-US" sz="3650" dirty="0"/>
          </a:p>
        </p:txBody>
      </p:sp>
      <p:sp>
        <p:nvSpPr>
          <p:cNvPr id="4" name="Text 1"/>
          <p:cNvSpPr/>
          <p:nvPr/>
        </p:nvSpPr>
        <p:spPr>
          <a:xfrm>
            <a:off x="650558" y="2268022"/>
            <a:ext cx="3782020" cy="613410"/>
          </a:xfrm>
          <a:prstGeom prst="rect">
            <a:avLst/>
          </a:prstGeom>
          <a:noFill/>
        </p:spPr>
        <p:txBody>
          <a:bodyPr wrap="none" lIns="0" tIns="0" rIns="0" bIns="0" rtlCol="0" anchor="t"/>
          <a:lstStyle/>
          <a:p>
            <a:pPr marL="0" indent="0" algn="ctr">
              <a:lnSpc>
                <a:spcPts val="4800"/>
              </a:lnSpc>
              <a:buNone/>
            </a:pPr>
            <a:r>
              <a:rPr lang="en-US" sz="4800" kern="0" spc="-145" dirty="0">
                <a:solidFill>
                  <a:srgbClr val="2B2E3C"/>
                </a:solidFill>
                <a:latin typeface="Bitter Medium" pitchFamily="34" charset="0"/>
                <a:ea typeface="Bitter Medium" pitchFamily="34" charset="-122"/>
                <a:cs typeface="Bitter Medium" pitchFamily="34" charset="-120"/>
              </a:rPr>
              <a:t>27</a:t>
            </a:r>
            <a:endParaRPr lang="en-US" sz="4800" dirty="0"/>
          </a:p>
        </p:txBody>
      </p:sp>
      <p:sp>
        <p:nvSpPr>
          <p:cNvPr id="5" name="Text 2"/>
          <p:cNvSpPr/>
          <p:nvPr/>
        </p:nvSpPr>
        <p:spPr>
          <a:xfrm>
            <a:off x="1379815" y="3113603"/>
            <a:ext cx="2323505" cy="290513"/>
          </a:xfrm>
          <a:prstGeom prst="rect">
            <a:avLst/>
          </a:prstGeom>
          <a:noFill/>
        </p:spPr>
        <p:txBody>
          <a:bodyPr wrap="none" lIns="0" tIns="0" rIns="0" bIns="0" rtlCol="0" anchor="t"/>
          <a:lstStyle/>
          <a:p>
            <a:pPr marL="0" indent="0" algn="ctr">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Evropa Ittifoqi</a:t>
            </a:r>
            <a:endParaRPr lang="en-US" sz="1800" dirty="0"/>
          </a:p>
        </p:txBody>
      </p:sp>
      <p:sp>
        <p:nvSpPr>
          <p:cNvPr id="6" name="Text 3"/>
          <p:cNvSpPr/>
          <p:nvPr/>
        </p:nvSpPr>
        <p:spPr>
          <a:xfrm>
            <a:off x="650558" y="3515558"/>
            <a:ext cx="3782020" cy="891897"/>
          </a:xfrm>
          <a:prstGeom prst="rect">
            <a:avLst/>
          </a:prstGeom>
          <a:noFill/>
        </p:spPr>
        <p:txBody>
          <a:bodyPr wrap="square" lIns="0" tIns="0" rIns="0" bIns="0" rtlCol="0" anchor="t"/>
          <a:lstStyle/>
          <a:p>
            <a:pPr marL="0" indent="0" algn="ctr">
              <a:lnSpc>
                <a:spcPts val="2300"/>
              </a:lnSpc>
              <a:buNone/>
            </a:pPr>
            <a:r>
              <a:rPr lang="en-US" sz="1450" kern="0" spc="-29" dirty="0">
                <a:solidFill>
                  <a:srgbClr val="2B2E3C"/>
                </a:solidFill>
                <a:latin typeface="Open Sans" pitchFamily="34" charset="0"/>
                <a:ea typeface="Open Sans" pitchFamily="34" charset="-122"/>
                <a:cs typeface="Open Sans" pitchFamily="34" charset="-120"/>
              </a:rPr>
              <a:t>Evropa Ittifoqi 27 davlatni birlashtiradi va siyosiy va iqtisodiy integratsiya uchun keng imkoniyatlar yaratadi.</a:t>
            </a:r>
            <a:endParaRPr lang="en-US" sz="1450" dirty="0"/>
          </a:p>
        </p:txBody>
      </p:sp>
      <p:sp>
        <p:nvSpPr>
          <p:cNvPr id="7" name="Text 4"/>
          <p:cNvSpPr/>
          <p:nvPr/>
        </p:nvSpPr>
        <p:spPr>
          <a:xfrm>
            <a:off x="4711303" y="2268022"/>
            <a:ext cx="3782139" cy="613410"/>
          </a:xfrm>
          <a:prstGeom prst="rect">
            <a:avLst/>
          </a:prstGeom>
          <a:noFill/>
        </p:spPr>
        <p:txBody>
          <a:bodyPr wrap="none" lIns="0" tIns="0" rIns="0" bIns="0" rtlCol="0" anchor="t"/>
          <a:lstStyle/>
          <a:p>
            <a:pPr marL="0" indent="0" algn="ctr">
              <a:lnSpc>
                <a:spcPts val="4800"/>
              </a:lnSpc>
              <a:buNone/>
            </a:pPr>
            <a:r>
              <a:rPr lang="en-US" sz="4800" kern="0" spc="-145" dirty="0">
                <a:solidFill>
                  <a:srgbClr val="2B2E3C"/>
                </a:solidFill>
                <a:latin typeface="Bitter Medium" pitchFamily="34" charset="0"/>
                <a:ea typeface="Bitter Medium" pitchFamily="34" charset="-122"/>
                <a:cs typeface="Bitter Medium" pitchFamily="34" charset="-120"/>
              </a:rPr>
              <a:t>14</a:t>
            </a:r>
            <a:endParaRPr lang="en-US" sz="4800" dirty="0"/>
          </a:p>
        </p:txBody>
      </p:sp>
      <p:sp>
        <p:nvSpPr>
          <p:cNvPr id="8" name="Text 5"/>
          <p:cNvSpPr/>
          <p:nvPr/>
        </p:nvSpPr>
        <p:spPr>
          <a:xfrm>
            <a:off x="5014555" y="3113603"/>
            <a:ext cx="3175635" cy="290513"/>
          </a:xfrm>
          <a:prstGeom prst="rect">
            <a:avLst/>
          </a:prstGeom>
          <a:noFill/>
        </p:spPr>
        <p:txBody>
          <a:bodyPr wrap="none" lIns="0" tIns="0" rIns="0" bIns="0" rtlCol="0" anchor="t"/>
          <a:lstStyle/>
          <a:p>
            <a:pPr marL="0" indent="0" algn="ctr">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Mustaqil Davlatlar Hamdo'stligi</a:t>
            </a:r>
            <a:endParaRPr lang="en-US" sz="1800" dirty="0"/>
          </a:p>
        </p:txBody>
      </p:sp>
      <p:sp>
        <p:nvSpPr>
          <p:cNvPr id="9" name="Text 6"/>
          <p:cNvSpPr/>
          <p:nvPr/>
        </p:nvSpPr>
        <p:spPr>
          <a:xfrm>
            <a:off x="4711303" y="3515558"/>
            <a:ext cx="3782139" cy="1189196"/>
          </a:xfrm>
          <a:prstGeom prst="rect">
            <a:avLst/>
          </a:prstGeom>
          <a:noFill/>
        </p:spPr>
        <p:txBody>
          <a:bodyPr wrap="square" lIns="0" tIns="0" rIns="0" bIns="0" rtlCol="0" anchor="t"/>
          <a:lstStyle/>
          <a:p>
            <a:pPr marL="0" indent="0" algn="ctr">
              <a:lnSpc>
                <a:spcPts val="2300"/>
              </a:lnSpc>
              <a:buNone/>
            </a:pPr>
            <a:r>
              <a:rPr lang="en-US" sz="1450" kern="0" spc="-29" dirty="0">
                <a:solidFill>
                  <a:srgbClr val="2B2E3C"/>
                </a:solidFill>
                <a:latin typeface="Open Sans" pitchFamily="34" charset="0"/>
                <a:ea typeface="Open Sans" pitchFamily="34" charset="-122"/>
                <a:cs typeface="Open Sans" pitchFamily="34" charset="-120"/>
              </a:rPr>
              <a:t>Mustaqil Davlatlar Hamdo'stligi 14 davlatni birlashtiradi va sobiq Sovet Ittifoqining a'zo davlatlari o'rtasida siyosiy va iqtisodiy hamkorlikni rivojlantirishga qaratilgan.</a:t>
            </a:r>
            <a:endParaRPr lang="en-US" sz="1450" dirty="0"/>
          </a:p>
        </p:txBody>
      </p:sp>
      <p:sp>
        <p:nvSpPr>
          <p:cNvPr id="10" name="Text 7"/>
          <p:cNvSpPr/>
          <p:nvPr/>
        </p:nvSpPr>
        <p:spPr>
          <a:xfrm>
            <a:off x="2680930" y="5355193"/>
            <a:ext cx="3782020" cy="613410"/>
          </a:xfrm>
          <a:prstGeom prst="rect">
            <a:avLst/>
          </a:prstGeom>
          <a:noFill/>
        </p:spPr>
        <p:txBody>
          <a:bodyPr wrap="none" lIns="0" tIns="0" rIns="0" bIns="0" rtlCol="0" anchor="t"/>
          <a:lstStyle/>
          <a:p>
            <a:pPr marL="0" indent="0" algn="ctr">
              <a:lnSpc>
                <a:spcPts val="4800"/>
              </a:lnSpc>
              <a:buNone/>
            </a:pPr>
            <a:r>
              <a:rPr lang="en-US" sz="4800" kern="0" spc="-145" dirty="0">
                <a:solidFill>
                  <a:srgbClr val="2B2E3C"/>
                </a:solidFill>
                <a:latin typeface="Bitter Medium" pitchFamily="34" charset="0"/>
                <a:ea typeface="Bitter Medium" pitchFamily="34" charset="-122"/>
                <a:cs typeface="Bitter Medium" pitchFamily="34" charset="-120"/>
              </a:rPr>
              <a:t>1</a:t>
            </a:r>
            <a:endParaRPr lang="en-US" sz="4800" dirty="0"/>
          </a:p>
        </p:txBody>
      </p:sp>
      <p:sp>
        <p:nvSpPr>
          <p:cNvPr id="11" name="Text 8"/>
          <p:cNvSpPr/>
          <p:nvPr/>
        </p:nvSpPr>
        <p:spPr>
          <a:xfrm>
            <a:off x="3410188" y="6200775"/>
            <a:ext cx="2323505" cy="290513"/>
          </a:xfrm>
          <a:prstGeom prst="rect">
            <a:avLst/>
          </a:prstGeom>
          <a:noFill/>
        </p:spPr>
        <p:txBody>
          <a:bodyPr wrap="none" lIns="0" tIns="0" rIns="0" bIns="0" rtlCol="0" anchor="t"/>
          <a:lstStyle/>
          <a:p>
            <a:pPr marL="0" indent="0" algn="ctr">
              <a:lnSpc>
                <a:spcPts val="2250"/>
              </a:lnSpc>
              <a:buNone/>
            </a:pPr>
            <a:r>
              <a:rPr lang="en-US" sz="1800" kern="0" spc="-55" dirty="0">
                <a:solidFill>
                  <a:srgbClr val="2B2E3C"/>
                </a:solidFill>
                <a:latin typeface="Bitter Medium" pitchFamily="34" charset="0"/>
                <a:ea typeface="Bitter Medium" pitchFamily="34" charset="-122"/>
                <a:cs typeface="Bitter Medium" pitchFamily="34" charset="-120"/>
              </a:rPr>
              <a:t>O'zbekiston</a:t>
            </a:r>
            <a:endParaRPr lang="en-US" sz="1800" dirty="0"/>
          </a:p>
        </p:txBody>
      </p:sp>
      <p:sp>
        <p:nvSpPr>
          <p:cNvPr id="12" name="Text 9"/>
          <p:cNvSpPr/>
          <p:nvPr/>
        </p:nvSpPr>
        <p:spPr>
          <a:xfrm>
            <a:off x="2680930" y="6602730"/>
            <a:ext cx="3782020" cy="891897"/>
          </a:xfrm>
          <a:prstGeom prst="rect">
            <a:avLst/>
          </a:prstGeom>
          <a:noFill/>
        </p:spPr>
        <p:txBody>
          <a:bodyPr wrap="square" lIns="0" tIns="0" rIns="0" bIns="0" rtlCol="0" anchor="t"/>
          <a:lstStyle/>
          <a:p>
            <a:pPr marL="0" indent="0" algn="ctr">
              <a:lnSpc>
                <a:spcPts val="2300"/>
              </a:lnSpc>
              <a:buNone/>
            </a:pPr>
            <a:r>
              <a:rPr lang="en-US" sz="1450" kern="0" spc="-29" dirty="0">
                <a:solidFill>
                  <a:srgbClr val="2B2E3C"/>
                </a:solidFill>
                <a:latin typeface="Open Sans" pitchFamily="34" charset="0"/>
                <a:ea typeface="Open Sans" pitchFamily="34" charset="-122"/>
                <a:cs typeface="Open Sans" pitchFamily="34" charset="-120"/>
              </a:rPr>
              <a:t>O'zbekiston mustaqil davlat sifatida o'z siyosiy va iqtisodiy yo'lini tanladi va boshqa xalqaro tashkilotlar bilan hamkorlik qiladi.</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5691</Words>
  <Application>WPS Presentation</Application>
  <PresentationFormat>On-screen Show (16:9)</PresentationFormat>
  <Paragraphs>150</Paragraphs>
  <Slides>10</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vt:i4>
      </vt:variant>
    </vt:vector>
  </HeadingPairs>
  <TitlesOfParts>
    <vt:vector size="27" baseType="lpstr">
      <vt:lpstr>Arial</vt:lpstr>
      <vt:lpstr>SimSun</vt:lpstr>
      <vt:lpstr>Wingdings</vt:lpstr>
      <vt:lpstr>Bitter Medium</vt:lpstr>
      <vt:lpstr>Bitter Medium</vt:lpstr>
      <vt:lpstr>Bitter Medium</vt:lpstr>
      <vt:lpstr>Open Sans</vt:lpstr>
      <vt:lpstr>Open Sans</vt:lpstr>
      <vt:lpstr>Open Sans</vt:lpstr>
      <vt:lpstr>Open Sans Bold</vt:lpstr>
      <vt:lpstr>Times New Roman</vt:lpstr>
      <vt:lpstr>Open Sans Bold</vt:lpstr>
      <vt:lpstr>Open Sans Bold</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Mirjalol Sayfullayev</cp:lastModifiedBy>
  <cp:revision>2</cp:revision>
  <dcterms:created xsi:type="dcterms:W3CDTF">2025-01-25T07:13:00Z</dcterms:created>
  <dcterms:modified xsi:type="dcterms:W3CDTF">2025-01-27T05:32:43Z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2D3B3E64CD0242B1832956B3734BBA55_12</vt:lpwstr>
  </property>
  <property fmtid="{D5CDD505-2E9C-101B-9397-08002B2CF9AE}" pid="3" name="KSOProductBuildVer">
    <vt:lpwstr>1049-12.2.0.19805</vt:lpwstr>
  </property>
</Properties>
</file>