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4630400" cy="8229600"/>
  <p:notesSz cx="8229600" cy="14630400"/>
  <p:embeddedFontLst>
    <p:embeddedFont>
      <p:font typeface="Lato" panose="020F0802020204030203" pitchFamily="34" charset="0"/>
      <p:bold r:id="rId15"/>
    </p:embeddedFont>
    <p:embeddedFont>
      <p:font typeface="Lato" panose="020F0802020204030203" pitchFamily="34" charset="-122"/>
      <p:bold r:id="rId16"/>
    </p:embeddedFont>
    <p:embeddedFont>
      <p:font typeface="Lato" panose="020F0802020204030203" pitchFamily="34" charset="-120"/>
      <p:bold r:id="rId17"/>
    </p:embeddedFont>
    <p:embeddedFont>
      <p:font typeface="Calibri" panose="020F0502020204030204" charset="0"/>
      <p:regular r:id="rId18"/>
      <p:bold r:id="rId19"/>
      <p:italic r:id="rId20"/>
      <p:boldItalic r:id="rId21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D6CC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CE6"/>
          </a:solidFill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84083"/>
            <a:ext cx="75564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Osiyo, Afrika va Lotin Amerikasi rivojlanishi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941802"/>
            <a:ext cx="7556421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anose="020F0802020204030203" pitchFamily="34" charset="0"/>
                <a:ea typeface="Lato" panose="020F0802020204030203" pitchFamily="34" charset="-122"/>
                <a:cs typeface="Lato" panose="020F0802020204030203" pitchFamily="34" charset="-120"/>
              </a:rPr>
              <a:t>Ushbu taqdimot Osiyo, Afrika va Lotin Amerikasi mamlakatlarining rivojlanish yo'llarini o'rganishga bag'ishlangan. Bu mamlakatlar o'ziga xos tarixga, madaniyatga va iqtisodiy muhitga ega bo'lib, rivojlanishga o'z yo'llarini tanladilar.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665470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10" y="5673090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648563"/>
            <a:ext cx="1871424" cy="39683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Artiqova Adolat Ataboyevna</a:t>
            </a:r>
            <a:endParaRPr lang="en-US" sz="2200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9387721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Tarixiy omillar va iqtisodiy rivojlanish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Osiyo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6244709" cy="14516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anose="020F0802020204030203" pitchFamily="34" charset="0"/>
                <a:ea typeface="Lato" panose="020F0802020204030203" pitchFamily="34" charset="-122"/>
                <a:cs typeface="Lato" panose="020F0802020204030203" pitchFamily="34" charset="-120"/>
              </a:rPr>
              <a:t>Osiyo mamlakatlari uzoq va boy tarixga ega, o'ziga xos madaniy va iqtisodiy an'analarga ega. O'ziga xos xususiyatlar, shu jumladan qishloq xo'jaligi, sanoat va xizmatlar sohasi rivojlanishi, iqtisodiy o'sishga hissa qo'shdi.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634264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Lotin Amerikasi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215408"/>
            <a:ext cx="6244709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anose="020F0802020204030203" pitchFamily="34" charset="0"/>
                <a:ea typeface="Lato" panose="020F0802020204030203" pitchFamily="34" charset="-122"/>
                <a:cs typeface="Lato" panose="020F0802020204030203" pitchFamily="34" charset="-120"/>
              </a:rPr>
              <a:t>Lotin Amerikasi mamlakatlari ham o'ziga xos rivojlanish yo'lini boshdan kechirdi. Ispan va portugallar mustamlakachiligi, o'ziga xos madaniyat, iqtisodiyot va ijtimoiy tuzilmani shakllantirdi.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21430"/>
            <a:ext cx="8070890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An'analar va zamonaviy g'oyalar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487037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664160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Madaniy an'analar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154579"/>
            <a:ext cx="6351270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anose="020F0802020204030203" pitchFamily="34" charset="0"/>
                <a:ea typeface="Lato" panose="020F0802020204030203" pitchFamily="34" charset="-122"/>
                <a:cs typeface="Lato" panose="020F0802020204030203" pitchFamily="34" charset="-120"/>
              </a:rPr>
              <a:t>Osiyo va Lotin Amerikasi mamlakatlari o'ziga xos madaniy qadriyatlarga ega. Oila, jamiyat va an'analar katta rol o'ynaydi.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221" y="487037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85221" y="5664160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Zamonaviy g'oyalar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485221" y="6154579"/>
            <a:ext cx="6351389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anose="020F0802020204030203" pitchFamily="34" charset="0"/>
                <a:ea typeface="Lato" panose="020F0802020204030203" pitchFamily="34" charset="-122"/>
                <a:cs typeface="Lato" panose="020F0802020204030203" pitchFamily="34" charset="-120"/>
              </a:rPr>
              <a:t>Globalizatsiya va texnologiyalar taraqqiyoti mamlakatlarni o'zgartirmoqda. Yangi g'oyalar va texnologiyalar madaniyat va iqtisodiyotga ta'sir ko'rsatmoqda.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7935754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Sanoatlashuv va iqtisodiy o'sish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72163" y="3267551"/>
            <a:ext cx="164425" cy="45350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Qishloq xo'jaligi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396139"/>
            <a:ext cx="4605814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anose="020F0802020204030203" pitchFamily="34" charset="0"/>
                <a:ea typeface="Lato" panose="020F0802020204030203" pitchFamily="34" charset="-122"/>
                <a:cs typeface="Lato" panose="020F0802020204030203" pitchFamily="34" charset="-120"/>
              </a:rPr>
              <a:t>An'anaviy qishloq xo'jaligi o'ziga xos rol o'ynadi.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CBC5B8"/>
          </a:solidFill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72163" y="4469249"/>
            <a:ext cx="164425" cy="45350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Sanoat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759762"/>
            <a:ext cx="4870609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anose="020F0802020204030203" pitchFamily="34" charset="0"/>
                <a:ea typeface="Lato" panose="020F0802020204030203" pitchFamily="34" charset="-122"/>
                <a:cs typeface="Lato" panose="020F0802020204030203" pitchFamily="34" charset="-120"/>
              </a:rPr>
              <a:t>Sanoat rivojlanishi iqtisodiy o'sishga hissa qo'shdi.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CBC5B8"/>
          </a:solidFill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72044" y="5832872"/>
            <a:ext cx="164425" cy="45350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632966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Xizmatlar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123384"/>
            <a:ext cx="5619631" cy="36290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anose="020F0802020204030203" pitchFamily="34" charset="0"/>
                <a:ea typeface="Lato" panose="020F0802020204030203" pitchFamily="34" charset="-122"/>
                <a:cs typeface="Lato" panose="020F0802020204030203" pitchFamily="34" charset="-120"/>
              </a:rPr>
              <a:t>Xizmatlar sohasi iqtisodiyotning muhim qismi bo'lib qoldi.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219563"/>
            <a:ext cx="75564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Xizmatlar sohasi va axborot texnologiyalari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977283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E5DFD2"/>
          </a:solidFill>
        </p:spPr>
      </p:sp>
      <p:sp>
        <p:nvSpPr>
          <p:cNvPr id="5" name="Text 2"/>
          <p:cNvSpPr/>
          <p:nvPr/>
        </p:nvSpPr>
        <p:spPr>
          <a:xfrm>
            <a:off x="6507004" y="4204097"/>
            <a:ext cx="2835235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Xizmatlar sohasi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4694515"/>
            <a:ext cx="3211235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anose="020F0802020204030203" pitchFamily="34" charset="0"/>
                <a:ea typeface="Lato" panose="020F0802020204030203" pitchFamily="34" charset="-122"/>
                <a:cs typeface="Lato" panose="020F0802020204030203" pitchFamily="34" charset="-120"/>
              </a:rPr>
              <a:t>Turizm, moliya, ta'lim va sog'liqni saqlash xizmatlari tez rivojlanmoqda.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977283"/>
            <a:ext cx="3664863" cy="2032754"/>
          </a:xfrm>
          <a:prstGeom prst="roundRect">
            <a:avLst>
              <a:gd name="adj" fmla="val 1674"/>
            </a:avLst>
          </a:prstGeom>
          <a:solidFill>
            <a:srgbClr val="E5DFD2"/>
          </a:solidFill>
        </p:spPr>
      </p:sp>
      <p:sp>
        <p:nvSpPr>
          <p:cNvPr id="8" name="Text 5"/>
          <p:cNvSpPr/>
          <p:nvPr/>
        </p:nvSpPr>
        <p:spPr>
          <a:xfrm>
            <a:off x="10398681" y="4204097"/>
            <a:ext cx="3024426" cy="3543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Axborot texnologiyalari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4694515"/>
            <a:ext cx="3211235" cy="108870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anose="020F0802020204030203" pitchFamily="34" charset="0"/>
                <a:ea typeface="Lato" panose="020F0802020204030203" pitchFamily="34" charset="-122"/>
                <a:cs typeface="Lato" panose="020F0802020204030203" pitchFamily="34" charset="-120"/>
              </a:rPr>
              <a:t>Axborot texnologiyalari biznes va hayotning barcha sohalarida o'z o'rnini topdi.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39917"/>
            <a:ext cx="7556421" cy="141755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Investitsiyalar va global integratsiyalashuv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2997637"/>
            <a:ext cx="30480" cy="3991928"/>
          </a:xfrm>
          <a:prstGeom prst="roundRect">
            <a:avLst>
              <a:gd name="adj" fmla="val 111628"/>
            </a:avLst>
          </a:prstGeom>
          <a:solidFill>
            <a:srgbClr val="CBC5B8"/>
          </a:solidFill>
        </p:spPr>
      </p:sp>
      <p:sp>
        <p:nvSpPr>
          <p:cNvPr id="5" name="Shape 2"/>
          <p:cNvSpPr/>
          <p:nvPr/>
        </p:nvSpPr>
        <p:spPr>
          <a:xfrm>
            <a:off x="1358622" y="3492698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CBC5B8"/>
          </a:solidFill>
        </p:spPr>
      </p:sp>
      <p:sp>
        <p:nvSpPr>
          <p:cNvPr id="6" name="Shape 3"/>
          <p:cNvSpPr/>
          <p:nvPr/>
        </p:nvSpPr>
        <p:spPr>
          <a:xfrm>
            <a:off x="878800" y="325278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5DFD2"/>
          </a:solidFill>
        </p:spPr>
      </p:sp>
      <p:sp>
        <p:nvSpPr>
          <p:cNvPr id="7" name="Text 4"/>
          <p:cNvSpPr/>
          <p:nvPr/>
        </p:nvSpPr>
        <p:spPr>
          <a:xfrm>
            <a:off x="1035248" y="3337798"/>
            <a:ext cx="197406" cy="34028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3224451"/>
            <a:ext cx="5968722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anose="020F0802020204030203" pitchFamily="34" charset="0"/>
                <a:ea typeface="Lato" panose="020F0802020204030203" pitchFamily="34" charset="-122"/>
                <a:cs typeface="Lato" panose="020F0802020204030203" pitchFamily="34" charset="-120"/>
              </a:rPr>
              <a:t>Chet el investitsiyalari iqtisodiy rivojlanishga katta ta'sir ko'rsatdi.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358622" y="4898946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CBC5B8"/>
          </a:solidFill>
        </p:spPr>
      </p:sp>
      <p:sp>
        <p:nvSpPr>
          <p:cNvPr id="10" name="Shape 7"/>
          <p:cNvSpPr/>
          <p:nvPr/>
        </p:nvSpPr>
        <p:spPr>
          <a:xfrm>
            <a:off x="878800" y="465903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5DFD2"/>
          </a:solidFill>
        </p:spPr>
      </p:sp>
      <p:sp>
        <p:nvSpPr>
          <p:cNvPr id="11" name="Text 8"/>
          <p:cNvSpPr/>
          <p:nvPr/>
        </p:nvSpPr>
        <p:spPr>
          <a:xfrm>
            <a:off x="1035248" y="4744045"/>
            <a:ext cx="197406" cy="34028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2650" dirty="0"/>
          </a:p>
        </p:txBody>
      </p:sp>
      <p:sp>
        <p:nvSpPr>
          <p:cNvPr id="12" name="Text 9"/>
          <p:cNvSpPr/>
          <p:nvPr/>
        </p:nvSpPr>
        <p:spPr>
          <a:xfrm>
            <a:off x="2381488" y="4630698"/>
            <a:ext cx="5968722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anose="020F0802020204030203" pitchFamily="34" charset="0"/>
                <a:ea typeface="Lato" panose="020F0802020204030203" pitchFamily="34" charset="-122"/>
                <a:cs typeface="Lato" panose="020F0802020204030203" pitchFamily="34" charset="-120"/>
              </a:rPr>
              <a:t>Jahon bozorlariga integratsiyalashuv yangi imkoniyatlar ochdi.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358622" y="6305193"/>
            <a:ext cx="793790" cy="30480"/>
          </a:xfrm>
          <a:prstGeom prst="roundRect">
            <a:avLst>
              <a:gd name="adj" fmla="val 111628"/>
            </a:avLst>
          </a:prstGeom>
          <a:solidFill>
            <a:srgbClr val="CBC5B8"/>
          </a:solidFill>
        </p:spPr>
      </p:sp>
      <p:sp>
        <p:nvSpPr>
          <p:cNvPr id="14" name="Shape 11"/>
          <p:cNvSpPr/>
          <p:nvPr/>
        </p:nvSpPr>
        <p:spPr>
          <a:xfrm>
            <a:off x="878800" y="6065282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5DFD2"/>
          </a:solidFill>
        </p:spPr>
      </p:sp>
      <p:sp>
        <p:nvSpPr>
          <p:cNvPr id="15" name="Text 12"/>
          <p:cNvSpPr/>
          <p:nvPr/>
        </p:nvSpPr>
        <p:spPr>
          <a:xfrm>
            <a:off x="1035248" y="6150293"/>
            <a:ext cx="197406" cy="340281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2650" dirty="0"/>
          </a:p>
        </p:txBody>
      </p:sp>
      <p:sp>
        <p:nvSpPr>
          <p:cNvPr id="16" name="Text 13"/>
          <p:cNvSpPr/>
          <p:nvPr/>
        </p:nvSpPr>
        <p:spPr>
          <a:xfrm>
            <a:off x="2381488" y="6036945"/>
            <a:ext cx="5968722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anose="020F0802020204030203" pitchFamily="34" charset="0"/>
                <a:ea typeface="Lato" panose="020F0802020204030203" pitchFamily="34" charset="-122"/>
                <a:cs typeface="Lato" panose="020F0802020204030203" pitchFamily="34" charset="-120"/>
              </a:rPr>
              <a:t>Iqtisodiyotning global integratsiyalashuvi yangi muammolarni ham keltirib chiqardi.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68561"/>
            <a:ext cx="7517011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Siyosiy va ijtimoiy barqarorlik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1917502"/>
            <a:ext cx="1134070" cy="181451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68022" y="2144316"/>
            <a:ext cx="6082189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anose="020F0802020204030203" pitchFamily="34" charset="0"/>
                <a:ea typeface="Lato" panose="020F0802020204030203" pitchFamily="34" charset="-122"/>
                <a:cs typeface="Lato" panose="020F0802020204030203" pitchFamily="34" charset="-120"/>
              </a:rPr>
              <a:t>Siyosiy barqarorlik iqtisodiy o'sish va rivojlanish uchun muhim omil.</a:t>
            </a:r>
            <a:endParaRPr lang="en-US" sz="1750" dirty="0"/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3732014"/>
            <a:ext cx="1134070" cy="1814513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268022" y="3958828"/>
            <a:ext cx="6082189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anose="020F0802020204030203" pitchFamily="34" charset="0"/>
                <a:ea typeface="Lato" panose="020F0802020204030203" pitchFamily="34" charset="-122"/>
                <a:cs typeface="Lato" panose="020F0802020204030203" pitchFamily="34" charset="-120"/>
              </a:rPr>
              <a:t>Ijtimoiy adolat va tenglik muammolari rivojlanishni to'sqinlik qilishi mumkin.</a:t>
            </a:r>
            <a:endParaRPr lang="en-US" sz="1750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5546527"/>
            <a:ext cx="1134070" cy="1814513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2268022" y="5773341"/>
            <a:ext cx="6082189" cy="72580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A4A45"/>
                </a:solidFill>
                <a:latin typeface="Lato" panose="020F0802020204030203" pitchFamily="34" charset="0"/>
                <a:ea typeface="Lato" panose="020F0802020204030203" pitchFamily="34" charset="-122"/>
                <a:cs typeface="Lato" panose="020F0802020204030203" pitchFamily="34" charset="-120"/>
              </a:rPr>
              <a:t>Ta'lim va sog'liqni saqlash ijtimoiy taraqqiyotning muhim jihatlari hisoblanadi.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3293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7240" y="610672"/>
            <a:ext cx="7589520" cy="138779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282824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Yaponiya, Xitoy va Janubiy Koreya tajribasi</a:t>
            </a:r>
            <a:endParaRPr lang="en-US" sz="4350" dirty="0"/>
          </a:p>
        </p:txBody>
      </p:sp>
      <p:sp>
        <p:nvSpPr>
          <p:cNvPr id="4" name="Text 1"/>
          <p:cNvSpPr/>
          <p:nvPr/>
        </p:nvSpPr>
        <p:spPr>
          <a:xfrm>
            <a:off x="777240" y="2442567"/>
            <a:ext cx="3628192" cy="7328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1</a:t>
            </a:r>
            <a:endParaRPr lang="en-US" sz="5750" dirty="0"/>
          </a:p>
        </p:txBody>
      </p:sp>
      <p:sp>
        <p:nvSpPr>
          <p:cNvPr id="5" name="Text 2"/>
          <p:cNvSpPr/>
          <p:nvPr/>
        </p:nvSpPr>
        <p:spPr>
          <a:xfrm>
            <a:off x="1203246" y="3452932"/>
            <a:ext cx="2776180" cy="3470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Innovatsiyalar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777240" y="3933230"/>
            <a:ext cx="3628192" cy="7105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A4A45"/>
                </a:solidFill>
                <a:latin typeface="Lato" panose="020F0802020204030203" pitchFamily="34" charset="0"/>
                <a:ea typeface="Lato" panose="020F0802020204030203" pitchFamily="34" charset="-122"/>
                <a:cs typeface="Lato" panose="020F0802020204030203" pitchFamily="34" charset="-120"/>
              </a:rPr>
              <a:t>Innovatsiyalar va texnologiyalar rivojlanishi.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4738568" y="2442567"/>
            <a:ext cx="3628192" cy="7328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2</a:t>
            </a:r>
            <a:endParaRPr lang="en-US" sz="5750" dirty="0"/>
          </a:p>
        </p:txBody>
      </p:sp>
      <p:sp>
        <p:nvSpPr>
          <p:cNvPr id="8" name="Text 5"/>
          <p:cNvSpPr/>
          <p:nvPr/>
        </p:nvSpPr>
        <p:spPr>
          <a:xfrm>
            <a:off x="5164574" y="3452932"/>
            <a:ext cx="2776180" cy="3470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Ta'lim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4738568" y="3933230"/>
            <a:ext cx="3628192" cy="355283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A4A45"/>
                </a:solidFill>
                <a:latin typeface="Lato" panose="020F0802020204030203" pitchFamily="34" charset="0"/>
                <a:ea typeface="Lato" panose="020F0802020204030203" pitchFamily="34" charset="-122"/>
                <a:cs typeface="Lato" panose="020F0802020204030203" pitchFamily="34" charset="-120"/>
              </a:rPr>
              <a:t>Ta'limga katta e'tibor qaratish.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2757845" y="5421035"/>
            <a:ext cx="3628192" cy="7328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5750"/>
              </a:lnSpc>
              <a:buNone/>
            </a:pPr>
            <a:r>
              <a:rPr lang="en-US" sz="57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3</a:t>
            </a:r>
            <a:endParaRPr lang="en-US" sz="5750" dirty="0"/>
          </a:p>
        </p:txBody>
      </p:sp>
      <p:sp>
        <p:nvSpPr>
          <p:cNvPr id="11" name="Text 8"/>
          <p:cNvSpPr/>
          <p:nvPr/>
        </p:nvSpPr>
        <p:spPr>
          <a:xfrm>
            <a:off x="3183850" y="6431399"/>
            <a:ext cx="2776180" cy="347067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4A4A45"/>
                </a:solidFill>
                <a:latin typeface="Lato Bold" pitchFamily="34" charset="0"/>
                <a:ea typeface="Lato Bold" pitchFamily="34" charset="-122"/>
                <a:cs typeface="Lato Bold" pitchFamily="34" charset="-120"/>
              </a:rPr>
              <a:t>Ishchi kuch</a:t>
            </a:r>
            <a:endParaRPr lang="en-US" sz="2150" dirty="0"/>
          </a:p>
        </p:txBody>
      </p:sp>
      <p:sp>
        <p:nvSpPr>
          <p:cNvPr id="12" name="Text 9"/>
          <p:cNvSpPr/>
          <p:nvPr/>
        </p:nvSpPr>
        <p:spPr>
          <a:xfrm>
            <a:off x="2757845" y="6911697"/>
            <a:ext cx="3628192" cy="71056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1700" dirty="0">
                <a:solidFill>
                  <a:srgbClr val="4A4A45"/>
                </a:solidFill>
                <a:latin typeface="Lato" panose="020F0802020204030203" pitchFamily="34" charset="0"/>
                <a:ea typeface="Lato" panose="020F0802020204030203" pitchFamily="34" charset="-122"/>
                <a:cs typeface="Lato" panose="020F0802020204030203" pitchFamily="34" charset="-120"/>
              </a:rPr>
              <a:t>Malakali ishchi kuchining rolini oshirish.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2308</Words>
  <Application>WPS Presentation</Application>
  <PresentationFormat>On-screen Show (16:9)</PresentationFormat>
  <Paragraphs>98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SimSun</vt:lpstr>
      <vt:lpstr>Wingdings</vt:lpstr>
      <vt:lpstr>Lato Bold</vt:lpstr>
      <vt:lpstr>Segoe Print</vt:lpstr>
      <vt:lpstr>Lato Bold</vt:lpstr>
      <vt:lpstr>Lato Bold</vt:lpstr>
      <vt:lpstr>Lato</vt:lpstr>
      <vt:lpstr>Lato</vt:lpstr>
      <vt:lpstr>Lato</vt:lpstr>
      <vt:lpstr>Calibri</vt:lpstr>
      <vt:lpstr>Microsoft YaHei</vt:lpstr>
      <vt:lpstr>Arial Unicode MS</vt:lpstr>
      <vt:lpstr>MingLiU-ExtB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Mirjalol Sayfullayev</cp:lastModifiedBy>
  <cp:revision>2</cp:revision>
  <dcterms:created xsi:type="dcterms:W3CDTF">2025-01-27T03:13:00Z</dcterms:created>
  <dcterms:modified xsi:type="dcterms:W3CDTF">2025-01-27T05:33:39Z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6D8A073853E6474E86FD57ACD727CEFE_12</vt:lpwstr>
  </property>
  <property fmtid="{D5CDD505-2E9C-101B-9397-08002B2CF9AE}" pid="3" name="KSOProductBuildVer">
    <vt:lpwstr>1049-12.2.0.19805</vt:lpwstr>
  </property>
</Properties>
</file>